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1"/>
  </p:notesMasterIdLst>
  <p:sldIdLst>
    <p:sldId id="256" r:id="rId2"/>
    <p:sldId id="266" r:id="rId3"/>
    <p:sldId id="257" r:id="rId4"/>
    <p:sldId id="276" r:id="rId5"/>
    <p:sldId id="259" r:id="rId6"/>
    <p:sldId id="260" r:id="rId7"/>
    <p:sldId id="261" r:id="rId8"/>
    <p:sldId id="262" r:id="rId9"/>
    <p:sldId id="267" r:id="rId10"/>
    <p:sldId id="270" r:id="rId11"/>
    <p:sldId id="268" r:id="rId12"/>
    <p:sldId id="269" r:id="rId13"/>
    <p:sldId id="275" r:id="rId14"/>
    <p:sldId id="271" r:id="rId15"/>
    <p:sldId id="263" r:id="rId16"/>
    <p:sldId id="264" r:id="rId17"/>
    <p:sldId id="265" r:id="rId18"/>
    <p:sldId id="272" r:id="rId19"/>
    <p:sldId id="258" r:id="rId20"/>
  </p:sldIdLst>
  <p:sldSz cx="14630400" cy="8229600"/>
  <p:notesSz cx="8229600" cy="14630400"/>
  <p:embeddedFontLst>
    <p:embeddedFont>
      <p:font typeface="Lora" pitchFamily="2" charset="0"/>
      <p:regular r:id="rId22"/>
      <p:bold r:id="rId23"/>
      <p:italic r:id="rId24"/>
      <p:boldItalic r:id="rId25"/>
    </p:embeddedFont>
    <p:embeddedFont>
      <p:font typeface="Source Sans Pro" panose="020B0503030403020204" pitchFamily="34" charset="0"/>
      <p:regular r:id="rId26"/>
      <p:bold r:id="rId27"/>
      <p:italic r:id="rId28"/>
      <p:boldItalic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88BF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563" autoAdjust="0"/>
    <p:restoredTop sz="94610"/>
  </p:normalViewPr>
  <p:slideViewPr>
    <p:cSldViewPr snapToGrid="0" snapToObjects="1">
      <p:cViewPr varScale="1">
        <p:scale>
          <a:sx n="69" d="100"/>
          <a:sy n="69" d="100"/>
        </p:scale>
        <p:origin x="31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bimariyamkaladagi2023 bibimariyamkaladagi2023" userId="c4077074f2557f61" providerId="LiveId" clId="{790605C5-EE68-4CE9-98B2-636504913E27}"/>
    <pc:docChg chg="custSel addSld modSld">
      <pc:chgData name="bibimariyamkaladagi2023 bibimariyamkaladagi2023" userId="c4077074f2557f61" providerId="LiveId" clId="{790605C5-EE68-4CE9-98B2-636504913E27}" dt="2025-03-09T07:05:27.745" v="26" actId="113"/>
      <pc:docMkLst>
        <pc:docMk/>
      </pc:docMkLst>
      <pc:sldChg chg="addSp delSp modSp mod">
        <pc:chgData name="bibimariyamkaladagi2023 bibimariyamkaladagi2023" userId="c4077074f2557f61" providerId="LiveId" clId="{790605C5-EE68-4CE9-98B2-636504913E27}" dt="2025-03-09T06:44:38.269" v="25" actId="478"/>
        <pc:sldMkLst>
          <pc:docMk/>
          <pc:sldMk cId="0" sldId="257"/>
        </pc:sldMkLst>
      </pc:sldChg>
      <pc:sldChg chg="modSp mod">
        <pc:chgData name="bibimariyamkaladagi2023 bibimariyamkaladagi2023" userId="c4077074f2557f61" providerId="LiveId" clId="{790605C5-EE68-4CE9-98B2-636504913E27}" dt="2025-03-09T07:05:27.745" v="26" actId="113"/>
        <pc:sldMkLst>
          <pc:docMk/>
          <pc:sldMk cId="0" sldId="259"/>
        </pc:sldMkLst>
      </pc:sldChg>
      <pc:sldChg chg="modSp mod">
        <pc:chgData name="bibimariyamkaladagi2023 bibimariyamkaladagi2023" userId="c4077074f2557f61" providerId="LiveId" clId="{790605C5-EE68-4CE9-98B2-636504913E27}" dt="2025-03-08T15:57:41.496" v="4" actId="20577"/>
        <pc:sldMkLst>
          <pc:docMk/>
          <pc:sldMk cId="1079987055" sldId="267"/>
        </pc:sldMkLst>
      </pc:sldChg>
      <pc:sldChg chg="addSp modSp new mod">
        <pc:chgData name="bibimariyamkaladagi2023 bibimariyamkaladagi2023" userId="c4077074f2557f61" providerId="LiveId" clId="{790605C5-EE68-4CE9-98B2-636504913E27}" dt="2025-03-09T06:30:58.843" v="13" actId="20577"/>
        <pc:sldMkLst>
          <pc:docMk/>
          <pc:sldMk cId="210173264" sldId="276"/>
        </pc:sldMkLst>
      </pc:sldChg>
    </pc:docChg>
  </pc:docChgLst>
  <pc:docChgLst>
    <pc:chgData name="bibimariyamkaladagi2023 bibimariyamkaladagi2023" userId="c4077074f2557f61" providerId="LiveId" clId="{656B4C1D-AD0D-4CAD-9232-DDF34D997D63}"/>
    <pc:docChg chg="modSld">
      <pc:chgData name="bibimariyamkaladagi2023 bibimariyamkaladagi2023" userId="c4077074f2557f61" providerId="LiveId" clId="{656B4C1D-AD0D-4CAD-9232-DDF34D997D63}" dt="2025-05-06T04:44:51.862" v="13" actId="1076"/>
      <pc:docMkLst>
        <pc:docMk/>
      </pc:docMkLst>
      <pc:sldChg chg="modSp mod">
        <pc:chgData name="bibimariyamkaladagi2023 bibimariyamkaladagi2023" userId="c4077074f2557f61" providerId="LiveId" clId="{656B4C1D-AD0D-4CAD-9232-DDF34D997D63}" dt="2025-05-06T04:44:51.862" v="13" actId="1076"/>
        <pc:sldMkLst>
          <pc:docMk/>
          <pc:sldMk cId="563312878" sldId="265"/>
        </pc:sldMkLst>
      </pc:sldChg>
    </pc:docChg>
  </pc:docChgLst>
  <pc:docChgLst>
    <pc:chgData name="bibimariyamkaladagi2023 bibimariyamkaladagi2023" userId="c4077074f2557f61" providerId="LiveId" clId="{19F0A093-9808-4011-BD6E-E2065F18B68C}"/>
    <pc:docChg chg="custSel modSld sldOrd">
      <pc:chgData name="bibimariyamkaladagi2023 bibimariyamkaladagi2023" userId="c4077074f2557f61" providerId="LiveId" clId="{19F0A093-9808-4011-BD6E-E2065F18B68C}" dt="2025-10-02T12:14:37.511" v="2"/>
      <pc:docMkLst>
        <pc:docMk/>
      </pc:docMkLst>
      <pc:sldChg chg="delSp mod ord">
        <pc:chgData name="bibimariyamkaladagi2023 bibimariyamkaladagi2023" userId="c4077074f2557f61" providerId="LiveId" clId="{19F0A093-9808-4011-BD6E-E2065F18B68C}" dt="2025-10-02T12:14:37.511" v="2"/>
        <pc:sldMkLst>
          <pc:docMk/>
          <pc:sldMk cId="563312878" sldId="265"/>
        </pc:sldMkLst>
        <pc:spChg chg="del">
          <ac:chgData name="bibimariyamkaladagi2023 bibimariyamkaladagi2023" userId="c4077074f2557f61" providerId="LiveId" clId="{19F0A093-9808-4011-BD6E-E2065F18B68C}" dt="2025-10-02T12:14:25.303" v="0" actId="478"/>
          <ac:spMkLst>
            <pc:docMk/>
            <pc:sldMk cId="563312878" sldId="265"/>
            <ac:spMk id="3" creationId="{63353E0A-9801-F780-E671-79AD3478AB98}"/>
          </ac:spMkLst>
        </pc:spChg>
        <pc:spChg chg="del">
          <ac:chgData name="bibimariyamkaladagi2023 bibimariyamkaladagi2023" userId="c4077074f2557f61" providerId="LiveId" clId="{19F0A093-9808-4011-BD6E-E2065F18B68C}" dt="2025-10-02T12:14:25.303" v="0" actId="478"/>
          <ac:spMkLst>
            <pc:docMk/>
            <pc:sldMk cId="563312878" sldId="265"/>
            <ac:spMk id="5" creationId="{2DCCE42F-7165-19B4-FC34-F8AFE20BA7F5}"/>
          </ac:spMkLst>
        </pc:spChg>
        <pc:spChg chg="del">
          <ac:chgData name="bibimariyamkaladagi2023 bibimariyamkaladagi2023" userId="c4077074f2557f61" providerId="LiveId" clId="{19F0A093-9808-4011-BD6E-E2065F18B68C}" dt="2025-10-02T12:14:25.303" v="0" actId="478"/>
          <ac:spMkLst>
            <pc:docMk/>
            <pc:sldMk cId="563312878" sldId="265"/>
            <ac:spMk id="6" creationId="{2136B71E-EB50-E660-D790-CD5B8D0DBCBE}"/>
          </ac:spMkLst>
        </pc:spChg>
        <pc:spChg chg="del">
          <ac:chgData name="bibimariyamkaladagi2023 bibimariyamkaladagi2023" userId="c4077074f2557f61" providerId="LiveId" clId="{19F0A093-9808-4011-BD6E-E2065F18B68C}" dt="2025-10-02T12:14:25.303" v="0" actId="478"/>
          <ac:spMkLst>
            <pc:docMk/>
            <pc:sldMk cId="563312878" sldId="265"/>
            <ac:spMk id="7" creationId="{32742576-BD40-F9A4-A0D9-80696CFE3A68}"/>
          </ac:spMkLst>
        </pc:spChg>
        <pc:spChg chg="del">
          <ac:chgData name="bibimariyamkaladagi2023 bibimariyamkaladagi2023" userId="c4077074f2557f61" providerId="LiveId" clId="{19F0A093-9808-4011-BD6E-E2065F18B68C}" dt="2025-10-02T12:14:25.303" v="0" actId="478"/>
          <ac:spMkLst>
            <pc:docMk/>
            <pc:sldMk cId="563312878" sldId="265"/>
            <ac:spMk id="8" creationId="{E2522009-DC57-3580-2E52-0489E294A09A}"/>
          </ac:spMkLst>
        </pc:spChg>
        <pc:spChg chg="del">
          <ac:chgData name="bibimariyamkaladagi2023 bibimariyamkaladagi2023" userId="c4077074f2557f61" providerId="LiveId" clId="{19F0A093-9808-4011-BD6E-E2065F18B68C}" dt="2025-10-02T12:14:25.303" v="0" actId="478"/>
          <ac:spMkLst>
            <pc:docMk/>
            <pc:sldMk cId="563312878" sldId="265"/>
            <ac:spMk id="9" creationId="{864E921F-200B-75A1-68AC-C32C92262DF3}"/>
          </ac:spMkLst>
        </pc:spChg>
        <pc:picChg chg="del">
          <ac:chgData name="bibimariyamkaladagi2023 bibimariyamkaladagi2023" userId="c4077074f2557f61" providerId="LiveId" clId="{19F0A093-9808-4011-BD6E-E2065F18B68C}" dt="2025-10-02T12:14:25.303" v="0" actId="478"/>
          <ac:picMkLst>
            <pc:docMk/>
            <pc:sldMk cId="563312878" sldId="265"/>
            <ac:picMk id="4" creationId="{FD2BC10D-8DCB-85CA-B195-D3EE0A4B2ADF}"/>
          </ac:picMkLst>
        </pc:picChg>
      </pc:sldChg>
    </pc:docChg>
  </pc:docChgLst>
  <pc:docChgLst>
    <pc:chgData name="bibimariyamkaladagi2023 bibimariyamkaladagi2023" userId="c4077074f2557f61" providerId="LiveId" clId="{2E8E1654-54D6-4F03-B8C0-808D9E50107A}"/>
    <pc:docChg chg="custSel modSld">
      <pc:chgData name="bibimariyamkaladagi2023 bibimariyamkaladagi2023" userId="c4077074f2557f61" providerId="LiveId" clId="{2E8E1654-54D6-4F03-B8C0-808D9E50107A}" dt="2025-05-28T14:26:14.227" v="1" actId="478"/>
      <pc:docMkLst>
        <pc:docMk/>
      </pc:docMkLst>
      <pc:sldChg chg="delSp mod">
        <pc:chgData name="bibimariyamkaladagi2023 bibimariyamkaladagi2023" userId="c4077074f2557f61" providerId="LiveId" clId="{2E8E1654-54D6-4F03-B8C0-808D9E50107A}" dt="2025-05-28T14:26:14.227" v="1" actId="478"/>
        <pc:sldMkLst>
          <pc:docMk/>
          <pc:sldMk cId="0" sldId="258"/>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697596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181A24"/>
          </a:solidFill>
          <a:ln/>
        </p:spPr>
      </p:sp>
      <p:sp>
        <p:nvSpPr>
          <p:cNvPr id="3" name="Shape 1"/>
          <p:cNvSpPr/>
          <p:nvPr/>
        </p:nvSpPr>
        <p:spPr>
          <a:xfrm>
            <a:off x="0" y="0"/>
            <a:ext cx="14630400" cy="8229600"/>
          </a:xfrm>
          <a:prstGeom prst="rect">
            <a:avLst/>
          </a:prstGeom>
          <a:solidFill>
            <a:srgbClr val="252833"/>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03548" y="356311"/>
            <a:ext cx="7468553" cy="3886200"/>
          </a:xfrm>
          <a:prstGeom prst="rect">
            <a:avLst/>
          </a:prstGeom>
          <a:noFill/>
          <a:ln/>
        </p:spPr>
        <p:txBody>
          <a:bodyPr wrap="square" lIns="0" tIns="0" rIns="0" bIns="0" rtlCol="0" anchor="t"/>
          <a:lstStyle/>
          <a:p>
            <a:pPr marL="0" indent="0">
              <a:lnSpc>
                <a:spcPts val="7650"/>
              </a:lnSpc>
              <a:buNone/>
            </a:pPr>
            <a:r>
              <a:rPr lang="en-US" sz="6100" dirty="0">
                <a:solidFill>
                  <a:srgbClr val="F98AC7"/>
                </a:solidFill>
                <a:latin typeface="Lora" pitchFamily="34" charset="0"/>
                <a:ea typeface="Lora" pitchFamily="34" charset="-122"/>
                <a:cs typeface="Lora" pitchFamily="34" charset="-120"/>
              </a:rPr>
              <a:t>BLOCKCHAIN BASED VOTING SYSTEM:</a:t>
            </a:r>
            <a:endParaRPr lang="en-US" sz="4000" dirty="0"/>
          </a:p>
        </p:txBody>
      </p:sp>
      <p:sp>
        <p:nvSpPr>
          <p:cNvPr id="4" name="Text 1"/>
          <p:cNvSpPr/>
          <p:nvPr/>
        </p:nvSpPr>
        <p:spPr>
          <a:xfrm>
            <a:off x="603547" y="4032771"/>
            <a:ext cx="7468553" cy="1532096"/>
          </a:xfrm>
          <a:prstGeom prst="rect">
            <a:avLst/>
          </a:prstGeom>
          <a:noFill/>
          <a:ln/>
        </p:spPr>
        <p:txBody>
          <a:bodyPr wrap="square" lIns="0" tIns="0" rIns="0" bIns="0" rtlCol="0" anchor="t"/>
          <a:lstStyle/>
          <a:p>
            <a:pPr marL="0" indent="0" algn="just">
              <a:lnSpc>
                <a:spcPts val="3000"/>
              </a:lnSpc>
              <a:buNone/>
            </a:pPr>
            <a:r>
              <a:rPr lang="en-US" sz="2400" dirty="0">
                <a:solidFill>
                  <a:srgbClr val="D6E5EF"/>
                </a:solidFill>
                <a:latin typeface="Times New Roman" panose="02020603050405020304" pitchFamily="18" charset="0"/>
                <a:ea typeface="Source Sans Pro" pitchFamily="34" charset="-122"/>
                <a:cs typeface="Times New Roman" panose="02020603050405020304" pitchFamily="18" charset="0"/>
              </a:rPr>
              <a:t>Blockchain technology offers a secure and transparent solution for modernizing the voting process. By leveraging decentralized ledgers, the system aims to enhance trust, accessibility, and efficiency in democratic elections</a:t>
            </a:r>
            <a:r>
              <a:rPr lang="en-US" sz="1850" dirty="0">
                <a:solidFill>
                  <a:srgbClr val="D6E5EF"/>
                </a:solidFill>
                <a:latin typeface="Source Sans Pro" pitchFamily="34" charset="0"/>
                <a:ea typeface="Source Sans Pro" pitchFamily="34" charset="-122"/>
                <a:cs typeface="Source Sans Pro" pitchFamily="34" charset="-120"/>
              </a:rPr>
              <a:t>.</a:t>
            </a:r>
            <a:endParaRPr lang="en-US" sz="1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8C429CE-5E24-4FB9-AE06-9D409D43A6DB}"/>
              </a:ext>
            </a:extLst>
          </p:cNvPr>
          <p:cNvSpPr txBox="1"/>
          <p:nvPr/>
        </p:nvSpPr>
        <p:spPr>
          <a:xfrm>
            <a:off x="1393904" y="729734"/>
            <a:ext cx="7315200" cy="730969"/>
          </a:xfrm>
          <a:prstGeom prst="rect">
            <a:avLst/>
          </a:prstGeom>
          <a:noFill/>
        </p:spPr>
        <p:txBody>
          <a:bodyPr wrap="square">
            <a:spAutoFit/>
          </a:bodyPr>
          <a:lstStyle/>
          <a:p>
            <a:r>
              <a:rPr lang="en-US" sz="4150" dirty="0">
                <a:solidFill>
                  <a:srgbClr val="F98AC7"/>
                </a:solidFill>
                <a:latin typeface="Lora" pitchFamily="34" charset="0"/>
              </a:rPr>
              <a:t>Algorithm:</a:t>
            </a:r>
            <a:endParaRPr lang="en-IN" sz="4150" dirty="0">
              <a:solidFill>
                <a:srgbClr val="F98AC7"/>
              </a:solidFill>
              <a:latin typeface="Lora" pitchFamily="34" charset="0"/>
            </a:endParaRPr>
          </a:p>
        </p:txBody>
      </p:sp>
      <p:pic>
        <p:nvPicPr>
          <p:cNvPr id="4" name="Picture 2" descr="Best Hashing Algorithms: What is Hashing?">
            <a:extLst>
              <a:ext uri="{FF2B5EF4-FFF2-40B4-BE49-F238E27FC236}">
                <a16:creationId xmlns:a16="http://schemas.microsoft.com/office/drawing/2014/main" id="{A32ED6AE-6C29-FDA6-9BC8-254F6BE473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5801" y="2341756"/>
            <a:ext cx="11915775" cy="47022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50904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Hashing Algorithm: the complete guide to understand">
            <a:extLst>
              <a:ext uri="{FF2B5EF4-FFF2-40B4-BE49-F238E27FC236}">
                <a16:creationId xmlns:a16="http://schemas.microsoft.com/office/drawing/2014/main" id="{EA689D97-41CF-E49B-8BE9-853FDC65FA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00287" y="1788727"/>
            <a:ext cx="10029825" cy="44291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49353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1C5F974-F4D2-309F-BB7E-C61EB32EA1D5}"/>
              </a:ext>
            </a:extLst>
          </p:cNvPr>
          <p:cNvPicPr>
            <a:picLocks noChangeAspect="1"/>
          </p:cNvPicPr>
          <p:nvPr/>
        </p:nvPicPr>
        <p:blipFill>
          <a:blip r:embed="rId2"/>
          <a:stretch>
            <a:fillRect/>
          </a:stretch>
        </p:blipFill>
        <p:spPr>
          <a:xfrm>
            <a:off x="1295400" y="1009534"/>
            <a:ext cx="12039600" cy="5229225"/>
          </a:xfrm>
          <a:prstGeom prst="rect">
            <a:avLst/>
          </a:prstGeom>
        </p:spPr>
      </p:pic>
    </p:spTree>
    <p:extLst>
      <p:ext uri="{BB962C8B-B14F-4D97-AF65-F5344CB8AC3E}">
        <p14:creationId xmlns:p14="http://schemas.microsoft.com/office/powerpoint/2010/main" val="22879652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456BD20-0D3E-9510-6897-A091844080BE}"/>
              </a:ext>
            </a:extLst>
          </p:cNvPr>
          <p:cNvPicPr>
            <a:picLocks noChangeAspect="1"/>
          </p:cNvPicPr>
          <p:nvPr/>
        </p:nvPicPr>
        <p:blipFill>
          <a:blip r:embed="rId2"/>
          <a:stretch>
            <a:fillRect/>
          </a:stretch>
        </p:blipFill>
        <p:spPr>
          <a:xfrm>
            <a:off x="989554" y="1949373"/>
            <a:ext cx="12049125" cy="5200650"/>
          </a:xfrm>
          <a:prstGeom prst="rect">
            <a:avLst/>
          </a:prstGeom>
        </p:spPr>
      </p:pic>
      <p:sp>
        <p:nvSpPr>
          <p:cNvPr id="4" name="TextBox 3">
            <a:extLst>
              <a:ext uri="{FF2B5EF4-FFF2-40B4-BE49-F238E27FC236}">
                <a16:creationId xmlns:a16="http://schemas.microsoft.com/office/drawing/2014/main" id="{82F7C111-E9A1-3921-84DF-AC4250C603CE}"/>
              </a:ext>
            </a:extLst>
          </p:cNvPr>
          <p:cNvSpPr txBox="1"/>
          <p:nvPr/>
        </p:nvSpPr>
        <p:spPr>
          <a:xfrm>
            <a:off x="1290637" y="629373"/>
            <a:ext cx="7315200" cy="369332"/>
          </a:xfrm>
          <a:prstGeom prst="rect">
            <a:avLst/>
          </a:prstGeom>
          <a:noFill/>
        </p:spPr>
        <p:txBody>
          <a:bodyPr wrap="square">
            <a:spAutoFit/>
          </a:bodyPr>
          <a:lstStyle/>
          <a:p>
            <a:r>
              <a:rPr lang="en-US" dirty="0">
                <a:solidFill>
                  <a:srgbClr val="F98AC7"/>
                </a:solidFill>
                <a:latin typeface="Lora" pitchFamily="34" charset="0"/>
              </a:rPr>
              <a:t>Example :</a:t>
            </a:r>
            <a:endParaRPr lang="en-IN" sz="1800" dirty="0">
              <a:solidFill>
                <a:srgbClr val="F98AC7"/>
              </a:solidFill>
              <a:latin typeface="Lora" pitchFamily="34" charset="0"/>
            </a:endParaRPr>
          </a:p>
        </p:txBody>
      </p:sp>
    </p:spTree>
    <p:extLst>
      <p:ext uri="{BB962C8B-B14F-4D97-AF65-F5344CB8AC3E}">
        <p14:creationId xmlns:p14="http://schemas.microsoft.com/office/powerpoint/2010/main" val="4058079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1B16DE-1499-9D94-7902-B1DFCF01A456}"/>
              </a:ext>
            </a:extLst>
          </p:cNvPr>
          <p:cNvPicPr>
            <a:picLocks noChangeAspect="1"/>
          </p:cNvPicPr>
          <p:nvPr/>
        </p:nvPicPr>
        <p:blipFill>
          <a:blip r:embed="rId2"/>
          <a:stretch>
            <a:fillRect/>
          </a:stretch>
        </p:blipFill>
        <p:spPr>
          <a:xfrm>
            <a:off x="1357312" y="2029405"/>
            <a:ext cx="11915775" cy="5419725"/>
          </a:xfrm>
          <a:prstGeom prst="rect">
            <a:avLst/>
          </a:prstGeom>
        </p:spPr>
      </p:pic>
    </p:spTree>
    <p:extLst>
      <p:ext uri="{BB962C8B-B14F-4D97-AF65-F5344CB8AC3E}">
        <p14:creationId xmlns:p14="http://schemas.microsoft.com/office/powerpoint/2010/main" val="4414804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8636" y="1119783"/>
            <a:ext cx="6635115" cy="623649"/>
          </a:xfrm>
          <a:prstGeom prst="rect">
            <a:avLst/>
          </a:prstGeom>
          <a:noFill/>
          <a:ln/>
        </p:spPr>
        <p:txBody>
          <a:bodyPr wrap="none" lIns="0" tIns="0" rIns="0" bIns="0" rtlCol="0" anchor="t"/>
          <a:lstStyle/>
          <a:p>
            <a:pPr marL="0" indent="0">
              <a:lnSpc>
                <a:spcPts val="4900"/>
              </a:lnSpc>
              <a:buNone/>
            </a:pPr>
            <a:r>
              <a:rPr lang="en-US" sz="3900" dirty="0">
                <a:solidFill>
                  <a:srgbClr val="F98AC7"/>
                </a:solidFill>
                <a:latin typeface="Lora" pitchFamily="34" charset="0"/>
                <a:ea typeface="Lora" pitchFamily="34" charset="-122"/>
                <a:cs typeface="Lora" pitchFamily="34" charset="-120"/>
              </a:rPr>
              <a:t>Conclusion and Key Benefits</a:t>
            </a:r>
            <a:endParaRPr lang="en-US" sz="3900" dirty="0"/>
          </a:p>
        </p:txBody>
      </p:sp>
      <p:sp>
        <p:nvSpPr>
          <p:cNvPr id="4" name="Shape 1"/>
          <p:cNvSpPr/>
          <p:nvPr/>
        </p:nvSpPr>
        <p:spPr>
          <a:xfrm>
            <a:off x="6535222" y="2061448"/>
            <a:ext cx="22860" cy="5048250"/>
          </a:xfrm>
          <a:prstGeom prst="roundRect">
            <a:avLst>
              <a:gd name="adj" fmla="val 139153"/>
            </a:avLst>
          </a:prstGeom>
          <a:solidFill>
            <a:srgbClr val="5D606B"/>
          </a:solidFill>
          <a:ln/>
        </p:spPr>
      </p:sp>
      <p:sp>
        <p:nvSpPr>
          <p:cNvPr id="5" name="Shape 2"/>
          <p:cNvSpPr/>
          <p:nvPr/>
        </p:nvSpPr>
        <p:spPr>
          <a:xfrm>
            <a:off x="6762333" y="2526983"/>
            <a:ext cx="742236" cy="22860"/>
          </a:xfrm>
          <a:prstGeom prst="roundRect">
            <a:avLst>
              <a:gd name="adj" fmla="val 139153"/>
            </a:avLst>
          </a:prstGeom>
          <a:solidFill>
            <a:srgbClr val="5D606B"/>
          </a:solidFill>
          <a:ln/>
        </p:spPr>
      </p:sp>
      <p:sp>
        <p:nvSpPr>
          <p:cNvPr id="6" name="Shape 3"/>
          <p:cNvSpPr/>
          <p:nvPr/>
        </p:nvSpPr>
        <p:spPr>
          <a:xfrm>
            <a:off x="6308110" y="2299930"/>
            <a:ext cx="477083" cy="477083"/>
          </a:xfrm>
          <a:prstGeom prst="roundRect">
            <a:avLst>
              <a:gd name="adj" fmla="val 6668"/>
            </a:avLst>
          </a:prstGeom>
          <a:solidFill>
            <a:srgbClr val="444752"/>
          </a:solidFill>
          <a:ln/>
        </p:spPr>
      </p:sp>
      <p:sp>
        <p:nvSpPr>
          <p:cNvPr id="7" name="Text 4"/>
          <p:cNvSpPr/>
          <p:nvPr/>
        </p:nvSpPr>
        <p:spPr>
          <a:xfrm>
            <a:off x="6492061" y="2388751"/>
            <a:ext cx="109061" cy="299442"/>
          </a:xfrm>
          <a:prstGeom prst="rect">
            <a:avLst/>
          </a:prstGeom>
          <a:noFill/>
          <a:ln/>
        </p:spPr>
        <p:txBody>
          <a:bodyPr wrap="none" lIns="0" tIns="0" rIns="0" bIns="0" rtlCol="0" anchor="t"/>
          <a:lstStyle/>
          <a:p>
            <a:pPr marL="0" indent="0" algn="ctr">
              <a:lnSpc>
                <a:spcPts val="2350"/>
              </a:lnSpc>
              <a:buNone/>
            </a:pPr>
            <a:r>
              <a:rPr lang="en-US" sz="2350" dirty="0">
                <a:solidFill>
                  <a:srgbClr val="D6E5EF"/>
                </a:solidFill>
                <a:latin typeface="Lora" pitchFamily="34" charset="0"/>
                <a:ea typeface="Lora" pitchFamily="34" charset="-122"/>
                <a:cs typeface="Lora" pitchFamily="34" charset="-120"/>
              </a:rPr>
              <a:t>1</a:t>
            </a:r>
            <a:endParaRPr lang="en-US" sz="2350" dirty="0"/>
          </a:p>
        </p:txBody>
      </p:sp>
      <p:sp>
        <p:nvSpPr>
          <p:cNvPr id="8" name="Text 5"/>
          <p:cNvSpPr/>
          <p:nvPr/>
        </p:nvSpPr>
        <p:spPr>
          <a:xfrm>
            <a:off x="7712988" y="2273498"/>
            <a:ext cx="2494836" cy="311706"/>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Increased Trust</a:t>
            </a:r>
            <a:endParaRPr lang="en-US" sz="1950" dirty="0"/>
          </a:p>
        </p:txBody>
      </p:sp>
      <p:sp>
        <p:nvSpPr>
          <p:cNvPr id="9" name="Text 6"/>
          <p:cNvSpPr/>
          <p:nvPr/>
        </p:nvSpPr>
        <p:spPr>
          <a:xfrm>
            <a:off x="7712988" y="2712363"/>
            <a:ext cx="6175177" cy="678418"/>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Blockchain Ballot's transparent and auditable voting records will help restore public confidence in the electoral process.</a:t>
            </a:r>
            <a:endParaRPr lang="en-US" sz="1650" dirty="0"/>
          </a:p>
        </p:txBody>
      </p:sp>
      <p:sp>
        <p:nvSpPr>
          <p:cNvPr id="10" name="Shape 7"/>
          <p:cNvSpPr/>
          <p:nvPr/>
        </p:nvSpPr>
        <p:spPr>
          <a:xfrm>
            <a:off x="6762333" y="4280416"/>
            <a:ext cx="742236" cy="22860"/>
          </a:xfrm>
          <a:prstGeom prst="roundRect">
            <a:avLst>
              <a:gd name="adj" fmla="val 139153"/>
            </a:avLst>
          </a:prstGeom>
          <a:solidFill>
            <a:srgbClr val="5D606B"/>
          </a:solidFill>
          <a:ln/>
        </p:spPr>
      </p:sp>
      <p:sp>
        <p:nvSpPr>
          <p:cNvPr id="11" name="Shape 8"/>
          <p:cNvSpPr/>
          <p:nvPr/>
        </p:nvSpPr>
        <p:spPr>
          <a:xfrm>
            <a:off x="6308110" y="4053364"/>
            <a:ext cx="477083" cy="477083"/>
          </a:xfrm>
          <a:prstGeom prst="roundRect">
            <a:avLst>
              <a:gd name="adj" fmla="val 6668"/>
            </a:avLst>
          </a:prstGeom>
          <a:solidFill>
            <a:srgbClr val="444752"/>
          </a:solidFill>
          <a:ln/>
        </p:spPr>
      </p:sp>
      <p:sp>
        <p:nvSpPr>
          <p:cNvPr id="12" name="Text 9"/>
          <p:cNvSpPr/>
          <p:nvPr/>
        </p:nvSpPr>
        <p:spPr>
          <a:xfrm>
            <a:off x="6466225" y="4142184"/>
            <a:ext cx="160853" cy="299442"/>
          </a:xfrm>
          <a:prstGeom prst="rect">
            <a:avLst/>
          </a:prstGeom>
          <a:noFill/>
          <a:ln/>
        </p:spPr>
        <p:txBody>
          <a:bodyPr wrap="none" lIns="0" tIns="0" rIns="0" bIns="0" rtlCol="0" anchor="t"/>
          <a:lstStyle/>
          <a:p>
            <a:pPr marL="0" indent="0" algn="ctr">
              <a:lnSpc>
                <a:spcPts val="2350"/>
              </a:lnSpc>
              <a:buNone/>
            </a:pPr>
            <a:r>
              <a:rPr lang="en-US" sz="2350" dirty="0">
                <a:solidFill>
                  <a:srgbClr val="D6E5EF"/>
                </a:solidFill>
                <a:latin typeface="Lora" pitchFamily="34" charset="0"/>
                <a:ea typeface="Lora" pitchFamily="34" charset="-122"/>
                <a:cs typeface="Lora" pitchFamily="34" charset="-120"/>
              </a:rPr>
              <a:t>2</a:t>
            </a:r>
            <a:endParaRPr lang="en-US" sz="2350" dirty="0"/>
          </a:p>
        </p:txBody>
      </p:sp>
      <p:sp>
        <p:nvSpPr>
          <p:cNvPr id="13" name="Text 10"/>
          <p:cNvSpPr/>
          <p:nvPr/>
        </p:nvSpPr>
        <p:spPr>
          <a:xfrm>
            <a:off x="7712988" y="4026932"/>
            <a:ext cx="2657594" cy="311706"/>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Enhanced Accessibility</a:t>
            </a:r>
            <a:endParaRPr lang="en-US" sz="1950" dirty="0"/>
          </a:p>
        </p:txBody>
      </p:sp>
      <p:sp>
        <p:nvSpPr>
          <p:cNvPr id="14" name="Text 11"/>
          <p:cNvSpPr/>
          <p:nvPr/>
        </p:nvSpPr>
        <p:spPr>
          <a:xfrm>
            <a:off x="7712988" y="4465796"/>
            <a:ext cx="6175177" cy="678418"/>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Remote and mobile voting options will make the democratic process more inclusive and accessible to a wider range of voters.</a:t>
            </a:r>
            <a:endParaRPr lang="en-US" sz="1650" dirty="0"/>
          </a:p>
        </p:txBody>
      </p:sp>
      <p:sp>
        <p:nvSpPr>
          <p:cNvPr id="15" name="Shape 12"/>
          <p:cNvSpPr/>
          <p:nvPr/>
        </p:nvSpPr>
        <p:spPr>
          <a:xfrm>
            <a:off x="6762333" y="6033849"/>
            <a:ext cx="742236" cy="22860"/>
          </a:xfrm>
          <a:prstGeom prst="roundRect">
            <a:avLst>
              <a:gd name="adj" fmla="val 139153"/>
            </a:avLst>
          </a:prstGeom>
          <a:solidFill>
            <a:srgbClr val="5D606B"/>
          </a:solidFill>
          <a:ln/>
        </p:spPr>
      </p:sp>
      <p:sp>
        <p:nvSpPr>
          <p:cNvPr id="16" name="Shape 13"/>
          <p:cNvSpPr/>
          <p:nvPr/>
        </p:nvSpPr>
        <p:spPr>
          <a:xfrm>
            <a:off x="6308110" y="5806797"/>
            <a:ext cx="477083" cy="477083"/>
          </a:xfrm>
          <a:prstGeom prst="roundRect">
            <a:avLst>
              <a:gd name="adj" fmla="val 6668"/>
            </a:avLst>
          </a:prstGeom>
          <a:solidFill>
            <a:srgbClr val="444752"/>
          </a:solidFill>
          <a:ln/>
        </p:spPr>
      </p:sp>
      <p:sp>
        <p:nvSpPr>
          <p:cNvPr id="17" name="Text 14"/>
          <p:cNvSpPr/>
          <p:nvPr/>
        </p:nvSpPr>
        <p:spPr>
          <a:xfrm>
            <a:off x="6463248" y="5895618"/>
            <a:ext cx="166807" cy="299442"/>
          </a:xfrm>
          <a:prstGeom prst="rect">
            <a:avLst/>
          </a:prstGeom>
          <a:noFill/>
          <a:ln/>
        </p:spPr>
        <p:txBody>
          <a:bodyPr wrap="none" lIns="0" tIns="0" rIns="0" bIns="0" rtlCol="0" anchor="t"/>
          <a:lstStyle/>
          <a:p>
            <a:pPr marL="0" indent="0" algn="ctr">
              <a:lnSpc>
                <a:spcPts val="2350"/>
              </a:lnSpc>
              <a:buNone/>
            </a:pPr>
            <a:r>
              <a:rPr lang="en-US" sz="2350" dirty="0">
                <a:solidFill>
                  <a:srgbClr val="D6E5EF"/>
                </a:solidFill>
                <a:latin typeface="Lora" pitchFamily="34" charset="0"/>
                <a:ea typeface="Lora" pitchFamily="34" charset="-122"/>
                <a:cs typeface="Lora" pitchFamily="34" charset="-120"/>
              </a:rPr>
              <a:t>3</a:t>
            </a:r>
            <a:endParaRPr lang="en-US" sz="2350" dirty="0"/>
          </a:p>
        </p:txBody>
      </p:sp>
      <p:sp>
        <p:nvSpPr>
          <p:cNvPr id="18" name="Text 15"/>
          <p:cNvSpPr/>
          <p:nvPr/>
        </p:nvSpPr>
        <p:spPr>
          <a:xfrm>
            <a:off x="7712988" y="5780365"/>
            <a:ext cx="2494836" cy="311706"/>
          </a:xfrm>
          <a:prstGeom prst="rect">
            <a:avLst/>
          </a:prstGeom>
          <a:noFill/>
          <a:ln/>
        </p:spPr>
        <p:txBody>
          <a:bodyPr wrap="none" lIns="0" tIns="0" rIns="0" bIns="0" rtlCol="0" anchor="t"/>
          <a:lstStyle/>
          <a:p>
            <a:pPr marL="0" indent="0" algn="l">
              <a:lnSpc>
                <a:spcPts val="2450"/>
              </a:lnSpc>
              <a:buNone/>
            </a:pPr>
            <a:r>
              <a:rPr lang="en-US" sz="1950" dirty="0">
                <a:solidFill>
                  <a:srgbClr val="D6E5EF"/>
                </a:solidFill>
                <a:latin typeface="Lora" pitchFamily="34" charset="0"/>
                <a:ea typeface="Lora" pitchFamily="34" charset="-122"/>
                <a:cs typeface="Lora" pitchFamily="34" charset="-120"/>
              </a:rPr>
              <a:t>Efficient Tallying</a:t>
            </a:r>
            <a:endParaRPr lang="en-US" sz="1950" dirty="0"/>
          </a:p>
        </p:txBody>
      </p:sp>
      <p:sp>
        <p:nvSpPr>
          <p:cNvPr id="19" name="Text 16"/>
          <p:cNvSpPr/>
          <p:nvPr/>
        </p:nvSpPr>
        <p:spPr>
          <a:xfrm>
            <a:off x="7712988" y="6219230"/>
            <a:ext cx="6175177" cy="678418"/>
          </a:xfrm>
          <a:prstGeom prst="rect">
            <a:avLst/>
          </a:prstGeom>
          <a:noFill/>
          <a:ln/>
        </p:spPr>
        <p:txBody>
          <a:bodyPr wrap="square" lIns="0" tIns="0" rIns="0" bIns="0" rtlCol="0" anchor="t"/>
          <a:lstStyle/>
          <a:p>
            <a:pPr marL="0" indent="0" algn="l">
              <a:lnSpc>
                <a:spcPts val="2650"/>
              </a:lnSpc>
              <a:buNone/>
            </a:pPr>
            <a:r>
              <a:rPr lang="en-US" sz="1650" dirty="0">
                <a:solidFill>
                  <a:srgbClr val="D6E5EF"/>
                </a:solidFill>
                <a:latin typeface="Source Sans Pro" pitchFamily="34" charset="0"/>
                <a:ea typeface="Source Sans Pro" pitchFamily="34" charset="-122"/>
                <a:cs typeface="Source Sans Pro" pitchFamily="34" charset="-120"/>
              </a:rPr>
              <a:t>Automated vote counting and real-time result reporting will streamline the election process, reducing delays and errors.</a:t>
            </a:r>
            <a:endParaRPr lang="en-US" sz="16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37A1DC2-C3BC-953A-3560-DF69B1067870}"/>
              </a:ext>
            </a:extLst>
          </p:cNvPr>
          <p:cNvSpPr txBox="1"/>
          <p:nvPr/>
        </p:nvSpPr>
        <p:spPr>
          <a:xfrm>
            <a:off x="4427033" y="2929215"/>
            <a:ext cx="7828157" cy="1323439"/>
          </a:xfrm>
          <a:prstGeom prst="rect">
            <a:avLst/>
          </a:prstGeom>
          <a:noFill/>
        </p:spPr>
        <p:txBody>
          <a:bodyPr wrap="square" rtlCol="0">
            <a:spAutoFit/>
          </a:bodyPr>
          <a:lstStyle/>
          <a:p>
            <a:r>
              <a:rPr lang="en-IN" sz="8000" dirty="0">
                <a:solidFill>
                  <a:srgbClr val="F98AC7"/>
                </a:solidFill>
                <a:latin typeface="Lora" pitchFamily="34" charset="0"/>
              </a:rPr>
              <a:t>Thank</a:t>
            </a:r>
            <a:r>
              <a:rPr lang="en-IN" sz="8000" dirty="0">
                <a:solidFill>
                  <a:schemeClr val="bg1"/>
                </a:solidFill>
              </a:rPr>
              <a:t> </a:t>
            </a:r>
            <a:r>
              <a:rPr lang="en-IN" sz="8000" dirty="0">
                <a:solidFill>
                  <a:srgbClr val="F98AC7"/>
                </a:solidFill>
                <a:latin typeface="Lora" pitchFamily="34" charset="0"/>
              </a:rPr>
              <a:t>you</a:t>
            </a:r>
          </a:p>
        </p:txBody>
      </p:sp>
    </p:spTree>
    <p:extLst>
      <p:ext uri="{BB962C8B-B14F-4D97-AF65-F5344CB8AC3E}">
        <p14:creationId xmlns:p14="http://schemas.microsoft.com/office/powerpoint/2010/main" val="7105642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5633128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1036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3AC5A6B-B789-B82A-5799-C2F959CA88BE}"/>
              </a:ext>
            </a:extLst>
          </p:cNvPr>
          <p:cNvSpPr txBox="1"/>
          <p:nvPr/>
        </p:nvSpPr>
        <p:spPr>
          <a:xfrm>
            <a:off x="1025912" y="551315"/>
            <a:ext cx="8318810" cy="584775"/>
          </a:xfrm>
          <a:prstGeom prst="rect">
            <a:avLst/>
          </a:prstGeom>
          <a:noFill/>
        </p:spPr>
        <p:txBody>
          <a:bodyPr wrap="square">
            <a:spAutoFit/>
          </a:bodyPr>
          <a:lstStyle/>
          <a:p>
            <a:r>
              <a:rPr lang="en-US" sz="3200" dirty="0">
                <a:solidFill>
                  <a:srgbClr val="F98AC7"/>
                </a:solidFill>
                <a:latin typeface="Lora" pitchFamily="34" charset="0"/>
              </a:rPr>
              <a:t>PRESENTATION OUTLINE :</a:t>
            </a:r>
            <a:endParaRPr lang="en-IN" sz="3200" dirty="0">
              <a:solidFill>
                <a:srgbClr val="F98AC7"/>
              </a:solidFill>
              <a:latin typeface="Lora" pitchFamily="34" charset="0"/>
            </a:endParaRPr>
          </a:p>
        </p:txBody>
      </p:sp>
      <p:sp>
        <p:nvSpPr>
          <p:cNvPr id="7" name="TextBox 6">
            <a:extLst>
              <a:ext uri="{FF2B5EF4-FFF2-40B4-BE49-F238E27FC236}">
                <a16:creationId xmlns:a16="http://schemas.microsoft.com/office/drawing/2014/main" id="{029BCFB8-2C0D-D8B5-A56D-1F22649ADE94}"/>
              </a:ext>
            </a:extLst>
          </p:cNvPr>
          <p:cNvSpPr txBox="1"/>
          <p:nvPr/>
        </p:nvSpPr>
        <p:spPr>
          <a:xfrm>
            <a:off x="1851103" y="2041226"/>
            <a:ext cx="7315200" cy="3470437"/>
          </a:xfrm>
          <a:prstGeom prst="rect">
            <a:avLst/>
          </a:prstGeom>
          <a:noFill/>
        </p:spPr>
        <p:txBody>
          <a:bodyPr wrap="square">
            <a:spAutoFit/>
          </a:bodyPr>
          <a:lstStyle/>
          <a:p>
            <a:pPr marL="285750" indent="-285750">
              <a:lnSpc>
                <a:spcPct val="150000"/>
              </a:lnSpc>
              <a:buFont typeface="Wingdings" panose="05000000000000000000" pitchFamily="2" charset="2"/>
              <a:buChar char="Ø"/>
            </a:pPr>
            <a:r>
              <a:rPr lang="en-IN" sz="1850" dirty="0">
                <a:solidFill>
                  <a:srgbClr val="D6E5EF"/>
                </a:solidFill>
                <a:latin typeface="Source Sans Pro" pitchFamily="34" charset="0"/>
                <a:ea typeface="Source Sans Pro" pitchFamily="34" charset="-122"/>
              </a:rPr>
              <a:t>INTRODUCTION</a:t>
            </a:r>
          </a:p>
          <a:p>
            <a:pPr marL="285750" indent="-285750">
              <a:lnSpc>
                <a:spcPct val="150000"/>
              </a:lnSpc>
              <a:buFont typeface="Wingdings" panose="05000000000000000000" pitchFamily="2" charset="2"/>
              <a:buChar char="Ø"/>
            </a:pPr>
            <a:r>
              <a:rPr lang="en-IN" sz="1850" dirty="0">
                <a:solidFill>
                  <a:srgbClr val="D6E5EF"/>
                </a:solidFill>
                <a:latin typeface="Source Sans Pro" pitchFamily="34" charset="0"/>
                <a:ea typeface="Source Sans Pro" pitchFamily="34" charset="-122"/>
              </a:rPr>
              <a:t>OBJECTIVES</a:t>
            </a:r>
          </a:p>
          <a:p>
            <a:pPr marL="285750" indent="-285750">
              <a:lnSpc>
                <a:spcPct val="150000"/>
              </a:lnSpc>
              <a:buFont typeface="Wingdings" panose="05000000000000000000" pitchFamily="2" charset="2"/>
              <a:buChar char="Ø"/>
            </a:pPr>
            <a:r>
              <a:rPr lang="en-US" sz="1850" dirty="0">
                <a:solidFill>
                  <a:srgbClr val="D6E5EF"/>
                </a:solidFill>
                <a:latin typeface="Source Sans Pro" pitchFamily="34" charset="0"/>
                <a:ea typeface="Source Sans Pro" pitchFamily="34" charset="-122"/>
              </a:rPr>
              <a:t>DRAWBACKS OF EXISTING WORK</a:t>
            </a:r>
            <a:endParaRPr lang="en-IN" sz="1850" dirty="0">
              <a:solidFill>
                <a:srgbClr val="D6E5EF"/>
              </a:solidFill>
              <a:latin typeface="Source Sans Pro" pitchFamily="34" charset="0"/>
              <a:ea typeface="Source Sans Pro" pitchFamily="34" charset="-122"/>
            </a:endParaRPr>
          </a:p>
          <a:p>
            <a:pPr marL="285750" indent="-285750">
              <a:lnSpc>
                <a:spcPct val="150000"/>
              </a:lnSpc>
              <a:buFont typeface="Wingdings" panose="05000000000000000000" pitchFamily="2" charset="2"/>
              <a:buChar char="Ø"/>
            </a:pPr>
            <a:r>
              <a:rPr lang="en-IN" sz="1850" dirty="0">
                <a:solidFill>
                  <a:srgbClr val="D6E5EF"/>
                </a:solidFill>
                <a:latin typeface="Source Sans Pro" pitchFamily="34" charset="0"/>
                <a:ea typeface="Source Sans Pro" pitchFamily="34" charset="-122"/>
              </a:rPr>
              <a:t>PROBLEM DEFINITION</a:t>
            </a:r>
          </a:p>
          <a:p>
            <a:pPr marL="285750" indent="-285750">
              <a:lnSpc>
                <a:spcPct val="150000"/>
              </a:lnSpc>
              <a:buFont typeface="Wingdings" panose="05000000000000000000" pitchFamily="2" charset="2"/>
              <a:buChar char="Ø"/>
            </a:pPr>
            <a:r>
              <a:rPr lang="en-IN" sz="1850" dirty="0">
                <a:solidFill>
                  <a:srgbClr val="D6E5EF"/>
                </a:solidFill>
                <a:latin typeface="Source Sans Pro" pitchFamily="34" charset="0"/>
                <a:ea typeface="Source Sans Pro" pitchFamily="34" charset="-122"/>
              </a:rPr>
              <a:t>PROPOSED METHODOLOGY</a:t>
            </a:r>
          </a:p>
          <a:p>
            <a:pPr marL="285750" indent="-285750">
              <a:lnSpc>
                <a:spcPct val="150000"/>
              </a:lnSpc>
              <a:buFont typeface="Wingdings" panose="05000000000000000000" pitchFamily="2" charset="2"/>
              <a:buChar char="Ø"/>
            </a:pPr>
            <a:r>
              <a:rPr lang="en-IN" sz="1850" dirty="0">
                <a:solidFill>
                  <a:srgbClr val="D6E5EF"/>
                </a:solidFill>
                <a:latin typeface="Source Sans Pro" pitchFamily="34" charset="0"/>
                <a:ea typeface="Source Sans Pro" pitchFamily="34" charset="-122"/>
              </a:rPr>
              <a:t>CONCLUTION</a:t>
            </a:r>
          </a:p>
          <a:p>
            <a:pPr marL="0" indent="0">
              <a:lnSpc>
                <a:spcPct val="150000"/>
              </a:lnSpc>
              <a:buNone/>
            </a:pPr>
            <a:endParaRPr lang="en-IN" dirty="0">
              <a:latin typeface="Times New Roman" panose="02020603050405020304" pitchFamily="18" charset="0"/>
              <a:cs typeface="Times New Roman" panose="02020603050405020304" pitchFamily="18" charset="0"/>
            </a:endParaRPr>
          </a:p>
          <a:p>
            <a:pPr>
              <a:lnSpc>
                <a:spcPct val="150000"/>
              </a:lnSpc>
            </a:pP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9855423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603548" y="901482"/>
            <a:ext cx="5632490"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Introduction</a:t>
            </a:r>
            <a:endParaRPr lang="en-US" sz="4400" dirty="0"/>
          </a:p>
        </p:txBody>
      </p:sp>
      <p:sp>
        <p:nvSpPr>
          <p:cNvPr id="3" name="Text 1"/>
          <p:cNvSpPr/>
          <p:nvPr/>
        </p:nvSpPr>
        <p:spPr>
          <a:xfrm>
            <a:off x="837724" y="3596521"/>
            <a:ext cx="2816185" cy="351949"/>
          </a:xfrm>
          <a:prstGeom prst="rect">
            <a:avLst/>
          </a:prstGeom>
          <a:noFill/>
          <a:ln/>
        </p:spPr>
        <p:txBody>
          <a:bodyPr wrap="none" lIns="0" tIns="0" rIns="0" bIns="0" rtlCol="0" anchor="t"/>
          <a:lstStyle/>
          <a:p>
            <a:pPr marL="0" indent="0">
              <a:lnSpc>
                <a:spcPts val="2750"/>
              </a:lnSpc>
              <a:buNone/>
            </a:pPr>
            <a:endParaRPr lang="en-US" sz="2200" dirty="0"/>
          </a:p>
        </p:txBody>
      </p:sp>
      <p:sp>
        <p:nvSpPr>
          <p:cNvPr id="5" name="Text 3"/>
          <p:cNvSpPr/>
          <p:nvPr/>
        </p:nvSpPr>
        <p:spPr>
          <a:xfrm>
            <a:off x="5357813" y="3596521"/>
            <a:ext cx="2979896" cy="351949"/>
          </a:xfrm>
          <a:prstGeom prst="rect">
            <a:avLst/>
          </a:prstGeom>
          <a:noFill/>
          <a:ln/>
        </p:spPr>
        <p:txBody>
          <a:bodyPr wrap="none" lIns="0" tIns="0" rIns="0" bIns="0" rtlCol="0" anchor="t"/>
          <a:lstStyle/>
          <a:p>
            <a:pPr marL="0" indent="0">
              <a:lnSpc>
                <a:spcPts val="2750"/>
              </a:lnSpc>
              <a:buNone/>
            </a:pPr>
            <a:endParaRPr lang="en-US" sz="2200" dirty="0"/>
          </a:p>
        </p:txBody>
      </p:sp>
      <p:sp>
        <p:nvSpPr>
          <p:cNvPr id="6" name="Text 4"/>
          <p:cNvSpPr/>
          <p:nvPr/>
        </p:nvSpPr>
        <p:spPr>
          <a:xfrm>
            <a:off x="5357813" y="4187785"/>
            <a:ext cx="3928586" cy="1532096"/>
          </a:xfrm>
          <a:prstGeom prst="rect">
            <a:avLst/>
          </a:prstGeom>
          <a:noFill/>
          <a:ln/>
        </p:spPr>
        <p:txBody>
          <a:bodyPr wrap="square" lIns="0" tIns="0" rIns="0" bIns="0" rtlCol="0" anchor="t"/>
          <a:lstStyle/>
          <a:p>
            <a:pPr marL="0" indent="0">
              <a:lnSpc>
                <a:spcPts val="3000"/>
              </a:lnSpc>
              <a:buNone/>
            </a:pPr>
            <a:endParaRPr lang="en-US" sz="1850" dirty="0"/>
          </a:p>
        </p:txBody>
      </p:sp>
      <p:sp>
        <p:nvSpPr>
          <p:cNvPr id="7" name="Text 5"/>
          <p:cNvSpPr/>
          <p:nvPr/>
        </p:nvSpPr>
        <p:spPr>
          <a:xfrm>
            <a:off x="11082233" y="3420546"/>
            <a:ext cx="2816185" cy="351949"/>
          </a:xfrm>
          <a:prstGeom prst="rect">
            <a:avLst/>
          </a:prstGeom>
          <a:noFill/>
          <a:ln/>
        </p:spPr>
        <p:txBody>
          <a:bodyPr wrap="none" lIns="0" tIns="0" rIns="0" bIns="0" rtlCol="0" anchor="t"/>
          <a:lstStyle/>
          <a:p>
            <a:pPr marL="0" indent="0">
              <a:lnSpc>
                <a:spcPts val="2750"/>
              </a:lnSpc>
              <a:buNone/>
            </a:pPr>
            <a:endParaRPr lang="en-US" sz="2200" dirty="0"/>
          </a:p>
        </p:txBody>
      </p:sp>
      <p:sp>
        <p:nvSpPr>
          <p:cNvPr id="8" name="Text 6"/>
          <p:cNvSpPr/>
          <p:nvPr/>
        </p:nvSpPr>
        <p:spPr>
          <a:xfrm>
            <a:off x="9877901" y="4187785"/>
            <a:ext cx="3928586" cy="1532096"/>
          </a:xfrm>
          <a:prstGeom prst="rect">
            <a:avLst/>
          </a:prstGeom>
          <a:noFill/>
          <a:ln/>
        </p:spPr>
        <p:txBody>
          <a:bodyPr wrap="square" lIns="0" tIns="0" rIns="0" bIns="0" rtlCol="0" anchor="t"/>
          <a:lstStyle/>
          <a:p>
            <a:pPr marL="0" indent="0">
              <a:lnSpc>
                <a:spcPts val="3000"/>
              </a:lnSpc>
              <a:buNone/>
            </a:pPr>
            <a:endParaRPr lang="en-US" sz="1850" dirty="0"/>
          </a:p>
        </p:txBody>
      </p:sp>
      <p:sp>
        <p:nvSpPr>
          <p:cNvPr id="10" name="TextBox 9">
            <a:extLst>
              <a:ext uri="{FF2B5EF4-FFF2-40B4-BE49-F238E27FC236}">
                <a16:creationId xmlns:a16="http://schemas.microsoft.com/office/drawing/2014/main" id="{7BDAFCF8-CCB0-A1A9-12FE-E8A13F6DCA0E}"/>
              </a:ext>
            </a:extLst>
          </p:cNvPr>
          <p:cNvSpPr txBox="1"/>
          <p:nvPr/>
        </p:nvSpPr>
        <p:spPr>
          <a:xfrm>
            <a:off x="1427355" y="2960638"/>
            <a:ext cx="10270273" cy="3046988"/>
          </a:xfrm>
          <a:prstGeom prst="rect">
            <a:avLst/>
          </a:prstGeom>
          <a:noFill/>
        </p:spPr>
        <p:txBody>
          <a:bodyPr wrap="square">
            <a:spAutoFit/>
          </a:bodyPr>
          <a:lstStyle/>
          <a:p>
            <a:pPr algn="just"/>
            <a:r>
              <a:rPr lang="en-US" sz="2400" dirty="0">
                <a:solidFill>
                  <a:srgbClr val="D6E5EF"/>
                </a:solidFill>
                <a:latin typeface="Times New Roman" panose="02020603050405020304" pitchFamily="18" charset="0"/>
                <a:ea typeface="Source Sans Pro" pitchFamily="34" charset="-122"/>
                <a:cs typeface="Times New Roman" panose="02020603050405020304" pitchFamily="18" charset="0"/>
              </a:rPr>
              <a:t>The</a:t>
            </a:r>
            <a:r>
              <a:rPr lang="en-US" sz="2400" dirty="0">
                <a:latin typeface="Times New Roman" panose="02020603050405020304" pitchFamily="18" charset="0"/>
                <a:cs typeface="Times New Roman" panose="02020603050405020304" pitchFamily="18" charset="0"/>
              </a:rPr>
              <a:t> </a:t>
            </a:r>
            <a:r>
              <a:rPr lang="en-US" sz="2400" dirty="0">
                <a:solidFill>
                  <a:srgbClr val="D6E5EF"/>
                </a:solidFill>
                <a:latin typeface="Times New Roman" panose="02020603050405020304" pitchFamily="18" charset="0"/>
                <a:ea typeface="Source Sans Pro" pitchFamily="34" charset="-122"/>
                <a:cs typeface="Times New Roman" panose="02020603050405020304" pitchFamily="18" charset="0"/>
              </a:rPr>
              <a:t>rapid advancements in technology have transformed the way societies function, leading to innovative solutions for age-old problems. One such problem is ensuring secure, transparent, and efficient voting in democratic systems. Traditional voting methods, whether paper-based or electronic, often face challenges such as voter fraud, tampering, high costs, and lack of transparency. As the demand for secure and trustworthy voting mechanisms grows, blockchain technology emerges as a revolutionary solution, paving the way for a modern voting system suited for the digital age.</a:t>
            </a:r>
            <a:endParaRPr lang="en-IN" sz="2400" dirty="0">
              <a:solidFill>
                <a:srgbClr val="D6E5EF"/>
              </a:solidFill>
              <a:latin typeface="Times New Roman" panose="02020603050405020304" pitchFamily="18" charset="0"/>
              <a:ea typeface="Source Sans Pro" pitchFamily="34" charset="-122"/>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BE6738-3DCE-0065-39E8-1552AE712945}"/>
              </a:ext>
            </a:extLst>
          </p:cNvPr>
          <p:cNvSpPr txBox="1"/>
          <p:nvPr/>
        </p:nvSpPr>
        <p:spPr>
          <a:xfrm>
            <a:off x="1483112" y="1944976"/>
            <a:ext cx="11084312" cy="2308324"/>
          </a:xfrm>
          <a:prstGeom prst="rect">
            <a:avLst/>
          </a:prstGeom>
          <a:noFill/>
        </p:spPr>
        <p:txBody>
          <a:bodyPr wrap="square">
            <a:spAutoFit/>
          </a:bodyPr>
          <a:lstStyle/>
          <a:p>
            <a:pPr algn="just"/>
            <a:r>
              <a:rPr lang="en-US" sz="2400" dirty="0">
                <a:solidFill>
                  <a:srgbClr val="D6E5EF"/>
                </a:solidFill>
                <a:latin typeface="Times New Roman" panose="02020603050405020304" pitchFamily="18" charset="0"/>
                <a:ea typeface="Source Sans Pro" pitchFamily="34" charset="-122"/>
                <a:cs typeface="Times New Roman" panose="02020603050405020304" pitchFamily="18" charset="0"/>
              </a:rPr>
              <a:t>A Modern Voting System for the Digital Age is designed to address these issues by providing a secure, transparent, and immutable platform for conducting elections. By leveraging blockchain, this system ensures that votes are safely recorded, cannot be altered, and remain anonymous, while still allowing for real-time verification by voters. This modern approach to voting promises to enhance electoral transparency,  trust, and create a more robust and reliable voting mechanism for the future.</a:t>
            </a:r>
            <a:endParaRPr lang="en-IN" sz="2400" dirty="0">
              <a:solidFill>
                <a:srgbClr val="D6E5EF"/>
              </a:solidFill>
              <a:latin typeface="Times New Roman" panose="02020603050405020304" pitchFamily="18" charset="0"/>
              <a:ea typeface="Source Sans Pro" pitchFamily="34" charset="-122"/>
              <a:cs typeface="Times New Roman" panose="02020603050405020304" pitchFamily="18" charset="0"/>
            </a:endParaRPr>
          </a:p>
        </p:txBody>
      </p:sp>
    </p:spTree>
    <p:extLst>
      <p:ext uri="{BB962C8B-B14F-4D97-AF65-F5344CB8AC3E}">
        <p14:creationId xmlns:p14="http://schemas.microsoft.com/office/powerpoint/2010/main" val="210173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990838"/>
            <a:ext cx="7344251" cy="704017"/>
          </a:xfrm>
          <a:prstGeom prst="rect">
            <a:avLst/>
          </a:prstGeom>
          <a:noFill/>
          <a:ln/>
        </p:spPr>
        <p:txBody>
          <a:bodyPr wrap="none" lIns="0" tIns="0" rIns="0" bIns="0" rtlCol="0" anchor="t"/>
          <a:lstStyle/>
          <a:p>
            <a:pPr marL="0" indent="0">
              <a:lnSpc>
                <a:spcPts val="5500"/>
              </a:lnSpc>
              <a:buNone/>
            </a:pPr>
            <a:r>
              <a:rPr lang="en-US" sz="4400" dirty="0">
                <a:solidFill>
                  <a:srgbClr val="F98AC7"/>
                </a:solidFill>
                <a:latin typeface="Lora" pitchFamily="34" charset="0"/>
                <a:ea typeface="Lora" pitchFamily="34" charset="-122"/>
                <a:cs typeface="Lora" pitchFamily="34" charset="-120"/>
              </a:rPr>
              <a:t>Drawbacks of Existing Work</a:t>
            </a:r>
            <a:endParaRPr lang="en-US" sz="4400" dirty="0"/>
          </a:p>
        </p:txBody>
      </p:sp>
      <p:sp>
        <p:nvSpPr>
          <p:cNvPr id="4" name="Shape 1"/>
          <p:cNvSpPr/>
          <p:nvPr/>
        </p:nvSpPr>
        <p:spPr>
          <a:xfrm>
            <a:off x="837724" y="2323028"/>
            <a:ext cx="538520" cy="538520"/>
          </a:xfrm>
          <a:prstGeom prst="roundRect">
            <a:avLst>
              <a:gd name="adj" fmla="val 6668"/>
            </a:avLst>
          </a:prstGeom>
          <a:solidFill>
            <a:srgbClr val="444752"/>
          </a:solidFill>
          <a:ln/>
        </p:spPr>
      </p:sp>
      <p:sp>
        <p:nvSpPr>
          <p:cNvPr id="5" name="Text 2"/>
          <p:cNvSpPr/>
          <p:nvPr/>
        </p:nvSpPr>
        <p:spPr>
          <a:xfrm>
            <a:off x="1045369" y="2423279"/>
            <a:ext cx="123111"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1</a:t>
            </a:r>
            <a:endParaRPr lang="en-US" sz="2650" dirty="0"/>
          </a:p>
        </p:txBody>
      </p:sp>
      <p:sp>
        <p:nvSpPr>
          <p:cNvPr id="6" name="Text 3"/>
          <p:cNvSpPr/>
          <p:nvPr/>
        </p:nvSpPr>
        <p:spPr>
          <a:xfrm>
            <a:off x="1615559" y="2323028"/>
            <a:ext cx="2836783" cy="703898"/>
          </a:xfrm>
          <a:prstGeom prst="rect">
            <a:avLst/>
          </a:prstGeom>
          <a:noFill/>
          <a:ln/>
        </p:spPr>
        <p:txBody>
          <a:bodyPr wrap="square" lIns="0" tIns="0" rIns="0" bIns="0" rtlCol="0" anchor="t"/>
          <a:lstStyle/>
          <a:p>
            <a:pPr marL="0" indent="0">
              <a:lnSpc>
                <a:spcPts val="2750"/>
              </a:lnSpc>
              <a:buNone/>
            </a:pPr>
            <a:r>
              <a:rPr lang="en-US" sz="2200" b="1" dirty="0">
                <a:solidFill>
                  <a:srgbClr val="D6E5EF"/>
                </a:solidFill>
                <a:latin typeface="Lora" pitchFamily="34" charset="0"/>
                <a:ea typeface="Lora" pitchFamily="34" charset="-122"/>
                <a:cs typeface="Lora" pitchFamily="34" charset="-120"/>
              </a:rPr>
              <a:t>Voter Fraud and Manipulation</a:t>
            </a:r>
            <a:endParaRPr lang="en-US" sz="2200" b="1" dirty="0"/>
          </a:p>
        </p:txBody>
      </p:sp>
      <p:sp>
        <p:nvSpPr>
          <p:cNvPr id="7" name="Text 4"/>
          <p:cNvSpPr/>
          <p:nvPr/>
        </p:nvSpPr>
        <p:spPr>
          <a:xfrm>
            <a:off x="1615559" y="3170515"/>
            <a:ext cx="2836783" cy="1915120"/>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Issues like double voting, voter impersonation, and manipulation of vote counts are recurring problems in many elections.</a:t>
            </a:r>
            <a:endParaRPr lang="en-US" sz="1850" dirty="0"/>
          </a:p>
        </p:txBody>
      </p:sp>
      <p:sp>
        <p:nvSpPr>
          <p:cNvPr id="8" name="Shape 5"/>
          <p:cNvSpPr/>
          <p:nvPr/>
        </p:nvSpPr>
        <p:spPr>
          <a:xfrm>
            <a:off x="4691658" y="2323028"/>
            <a:ext cx="538520" cy="538520"/>
          </a:xfrm>
          <a:prstGeom prst="roundRect">
            <a:avLst>
              <a:gd name="adj" fmla="val 6668"/>
            </a:avLst>
          </a:prstGeom>
          <a:solidFill>
            <a:srgbClr val="444752"/>
          </a:solidFill>
          <a:ln/>
        </p:spPr>
      </p:sp>
      <p:sp>
        <p:nvSpPr>
          <p:cNvPr id="9" name="Text 6"/>
          <p:cNvSpPr/>
          <p:nvPr/>
        </p:nvSpPr>
        <p:spPr>
          <a:xfrm>
            <a:off x="4870132" y="2423279"/>
            <a:ext cx="181570"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2</a:t>
            </a:r>
            <a:endParaRPr lang="en-US" sz="2650" dirty="0"/>
          </a:p>
        </p:txBody>
      </p:sp>
      <p:sp>
        <p:nvSpPr>
          <p:cNvPr id="10" name="Text 7"/>
          <p:cNvSpPr/>
          <p:nvPr/>
        </p:nvSpPr>
        <p:spPr>
          <a:xfrm>
            <a:off x="5469493" y="2323028"/>
            <a:ext cx="2836783" cy="703898"/>
          </a:xfrm>
          <a:prstGeom prst="rect">
            <a:avLst/>
          </a:prstGeom>
          <a:noFill/>
          <a:ln/>
        </p:spPr>
        <p:txBody>
          <a:bodyPr wrap="square" lIns="0" tIns="0" rIns="0" bIns="0" rtlCol="0" anchor="t"/>
          <a:lstStyle/>
          <a:p>
            <a:pPr marL="0" indent="0">
              <a:lnSpc>
                <a:spcPts val="2750"/>
              </a:lnSpc>
              <a:buNone/>
            </a:pPr>
            <a:r>
              <a:rPr lang="en-US" sz="2200" b="1" dirty="0">
                <a:solidFill>
                  <a:srgbClr val="D6E5EF"/>
                </a:solidFill>
                <a:latin typeface="Lora" pitchFamily="34" charset="0"/>
                <a:ea typeface="Lora" pitchFamily="34" charset="-122"/>
                <a:cs typeface="Lora" pitchFamily="34" charset="-120"/>
              </a:rPr>
              <a:t>Lack of Transparency</a:t>
            </a:r>
            <a:endParaRPr lang="en-US" sz="2200" dirty="0"/>
          </a:p>
        </p:txBody>
      </p:sp>
      <p:sp>
        <p:nvSpPr>
          <p:cNvPr id="11" name="Text 8"/>
          <p:cNvSpPr/>
          <p:nvPr/>
        </p:nvSpPr>
        <p:spPr>
          <a:xfrm>
            <a:off x="5469493" y="3170515"/>
            <a:ext cx="2836783" cy="2298144"/>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cs typeface="Source Sans Pro" pitchFamily="34" charset="-120"/>
              </a:rPr>
              <a:t>In traditional voting systems, there is often no way for voters to verify that their votes were recorded correctly or included in the final tally.</a:t>
            </a:r>
            <a:endParaRPr lang="en-US" sz="1850" dirty="0"/>
          </a:p>
        </p:txBody>
      </p:sp>
      <p:sp>
        <p:nvSpPr>
          <p:cNvPr id="12" name="Shape 9"/>
          <p:cNvSpPr/>
          <p:nvPr/>
        </p:nvSpPr>
        <p:spPr>
          <a:xfrm>
            <a:off x="837724" y="5977176"/>
            <a:ext cx="538520" cy="538520"/>
          </a:xfrm>
          <a:prstGeom prst="roundRect">
            <a:avLst>
              <a:gd name="adj" fmla="val 6668"/>
            </a:avLst>
          </a:prstGeom>
          <a:solidFill>
            <a:srgbClr val="444752"/>
          </a:solidFill>
          <a:ln/>
        </p:spPr>
      </p:sp>
      <p:sp>
        <p:nvSpPr>
          <p:cNvPr id="13" name="Text 10"/>
          <p:cNvSpPr/>
          <p:nvPr/>
        </p:nvSpPr>
        <p:spPr>
          <a:xfrm>
            <a:off x="1012865" y="6077426"/>
            <a:ext cx="188238" cy="337899"/>
          </a:xfrm>
          <a:prstGeom prst="rect">
            <a:avLst/>
          </a:prstGeom>
          <a:noFill/>
          <a:ln/>
        </p:spPr>
        <p:txBody>
          <a:bodyPr wrap="none" lIns="0" tIns="0" rIns="0" bIns="0" rtlCol="0" anchor="t"/>
          <a:lstStyle/>
          <a:p>
            <a:pPr marL="0" indent="0" algn="ctr">
              <a:lnSpc>
                <a:spcPts val="2650"/>
              </a:lnSpc>
              <a:buNone/>
            </a:pPr>
            <a:r>
              <a:rPr lang="en-US" sz="2650" dirty="0">
                <a:solidFill>
                  <a:srgbClr val="D6E5EF"/>
                </a:solidFill>
                <a:latin typeface="Lora" pitchFamily="34" charset="0"/>
                <a:ea typeface="Lora" pitchFamily="34" charset="-122"/>
                <a:cs typeface="Lora" pitchFamily="34" charset="-120"/>
              </a:rPr>
              <a:t>3</a:t>
            </a:r>
            <a:endParaRPr lang="en-US" sz="2650" dirty="0"/>
          </a:p>
        </p:txBody>
      </p:sp>
      <p:sp>
        <p:nvSpPr>
          <p:cNvPr id="14" name="Text 11"/>
          <p:cNvSpPr/>
          <p:nvPr/>
        </p:nvSpPr>
        <p:spPr>
          <a:xfrm>
            <a:off x="1615559" y="5977176"/>
            <a:ext cx="3855244" cy="351949"/>
          </a:xfrm>
          <a:prstGeom prst="rect">
            <a:avLst/>
          </a:prstGeom>
          <a:noFill/>
          <a:ln/>
        </p:spPr>
        <p:txBody>
          <a:bodyPr wrap="none" lIns="0" tIns="0" rIns="0" bIns="0" rtlCol="0" anchor="t"/>
          <a:lstStyle/>
          <a:p>
            <a:pPr>
              <a:lnSpc>
                <a:spcPts val="2750"/>
              </a:lnSpc>
            </a:pPr>
            <a:r>
              <a:rPr lang="en-IN" sz="2200" b="1" dirty="0">
                <a:solidFill>
                  <a:srgbClr val="D6E5EF"/>
                </a:solidFill>
                <a:latin typeface="Lora" pitchFamily="34" charset="0"/>
              </a:rPr>
              <a:t>Limited Accessibility</a:t>
            </a:r>
            <a:endParaRPr lang="en-US" sz="2200" b="1" dirty="0">
              <a:solidFill>
                <a:srgbClr val="D6E5EF"/>
              </a:solidFill>
              <a:latin typeface="Lora" pitchFamily="34" charset="0"/>
            </a:endParaRPr>
          </a:p>
        </p:txBody>
      </p:sp>
      <p:sp>
        <p:nvSpPr>
          <p:cNvPr id="15" name="Text 12"/>
          <p:cNvSpPr/>
          <p:nvPr/>
        </p:nvSpPr>
        <p:spPr>
          <a:xfrm>
            <a:off x="1615559" y="6472714"/>
            <a:ext cx="6690717" cy="766048"/>
          </a:xfrm>
          <a:prstGeom prst="rect">
            <a:avLst/>
          </a:prstGeom>
          <a:noFill/>
          <a:ln/>
        </p:spPr>
        <p:txBody>
          <a:bodyPr wrap="square" lIns="0" tIns="0" rIns="0" bIns="0" rtlCol="0" anchor="t"/>
          <a:lstStyle/>
          <a:p>
            <a:pPr marL="0" indent="0">
              <a:lnSpc>
                <a:spcPts val="3000"/>
              </a:lnSpc>
              <a:buNone/>
            </a:pPr>
            <a:r>
              <a:rPr lang="en-US" sz="1850" dirty="0">
                <a:solidFill>
                  <a:srgbClr val="D6E5EF"/>
                </a:solidFill>
                <a:latin typeface="Source Sans Pro" pitchFamily="34" charset="0"/>
                <a:ea typeface="Source Sans Pro" pitchFamily="34" charset="-122"/>
              </a:rPr>
              <a:t>Traditional voting methods, particularly in-person voting, can be inaccessible to people with disabilities, those living in remote areas, or citizens living abroad..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4594" y="979527"/>
            <a:ext cx="5298757" cy="662226"/>
          </a:xfrm>
          <a:prstGeom prst="rect">
            <a:avLst/>
          </a:prstGeom>
          <a:noFill/>
          <a:ln/>
        </p:spPr>
        <p:txBody>
          <a:bodyPr wrap="none" lIns="0" tIns="0" rIns="0" bIns="0" rtlCol="0" anchor="t"/>
          <a:lstStyle/>
          <a:p>
            <a:pPr marL="0" indent="0">
              <a:lnSpc>
                <a:spcPts val="5200"/>
              </a:lnSpc>
              <a:buNone/>
            </a:pPr>
            <a:r>
              <a:rPr lang="en-US" sz="4150" dirty="0">
                <a:solidFill>
                  <a:srgbClr val="F98AC7"/>
                </a:solidFill>
                <a:latin typeface="Lora" pitchFamily="34" charset="0"/>
                <a:ea typeface="Lora" pitchFamily="34" charset="-122"/>
                <a:cs typeface="Lora" pitchFamily="34" charset="-120"/>
              </a:rPr>
              <a:t>Objectives</a:t>
            </a:r>
            <a:endParaRPr lang="en-US" sz="4150" dirty="0"/>
          </a:p>
        </p:txBody>
      </p:sp>
      <p:sp>
        <p:nvSpPr>
          <p:cNvPr id="4" name="Shape 1"/>
          <p:cNvSpPr/>
          <p:nvPr/>
        </p:nvSpPr>
        <p:spPr>
          <a:xfrm>
            <a:off x="6274594" y="1979533"/>
            <a:ext cx="3671292" cy="2688193"/>
          </a:xfrm>
          <a:prstGeom prst="roundRect">
            <a:avLst>
              <a:gd name="adj" fmla="val 1257"/>
            </a:avLst>
          </a:prstGeom>
          <a:solidFill>
            <a:srgbClr val="444752"/>
          </a:solidFill>
          <a:ln/>
        </p:spPr>
      </p:sp>
      <p:sp>
        <p:nvSpPr>
          <p:cNvPr id="5" name="Text 2"/>
          <p:cNvSpPr/>
          <p:nvPr/>
        </p:nvSpPr>
        <p:spPr>
          <a:xfrm>
            <a:off x="6499741" y="2204680"/>
            <a:ext cx="2952750" cy="331113"/>
          </a:xfrm>
          <a:prstGeom prst="rect">
            <a:avLst/>
          </a:prstGeom>
          <a:noFill/>
          <a:ln/>
        </p:spPr>
        <p:txBody>
          <a:bodyPr wrap="none" lIns="0" tIns="0" rIns="0" bIns="0" rtlCol="0" anchor="t"/>
          <a:lstStyle/>
          <a:p>
            <a:pPr marL="0" indent="0">
              <a:lnSpc>
                <a:spcPts val="2600"/>
              </a:lnSpc>
              <a:buNone/>
            </a:pPr>
            <a:r>
              <a:rPr lang="en-US" sz="2050" dirty="0">
                <a:solidFill>
                  <a:srgbClr val="D6E5EF"/>
                </a:solidFill>
                <a:latin typeface="Lora" pitchFamily="34" charset="0"/>
                <a:ea typeface="Lora" pitchFamily="34" charset="-122"/>
                <a:cs typeface="Lora" pitchFamily="34" charset="-120"/>
              </a:rPr>
              <a:t>Secure and Transparent</a:t>
            </a:r>
            <a:endParaRPr lang="en-US" sz="2050" dirty="0"/>
          </a:p>
        </p:txBody>
      </p:sp>
      <p:sp>
        <p:nvSpPr>
          <p:cNvPr id="6" name="Text 3"/>
          <p:cNvSpPr/>
          <p:nvPr/>
        </p:nvSpPr>
        <p:spPr>
          <a:xfrm>
            <a:off x="6499741" y="2670810"/>
            <a:ext cx="3220998" cy="1440656"/>
          </a:xfrm>
          <a:prstGeom prst="rect">
            <a:avLst/>
          </a:prstGeom>
          <a:noFill/>
          <a:ln/>
        </p:spPr>
        <p:txBody>
          <a:bodyPr wrap="square" lIns="0" tIns="0" rIns="0" bIns="0"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Blockchain Based voting system aims to ensure the integrity and auditability of the voting process through cryptographic techniques.</a:t>
            </a:r>
            <a:endParaRPr lang="en-US" sz="1750" dirty="0"/>
          </a:p>
        </p:txBody>
      </p:sp>
      <p:sp>
        <p:nvSpPr>
          <p:cNvPr id="7" name="Shape 4"/>
          <p:cNvSpPr/>
          <p:nvPr/>
        </p:nvSpPr>
        <p:spPr>
          <a:xfrm>
            <a:off x="10171033" y="1979533"/>
            <a:ext cx="3671292" cy="2688193"/>
          </a:xfrm>
          <a:prstGeom prst="roundRect">
            <a:avLst>
              <a:gd name="adj" fmla="val 1257"/>
            </a:avLst>
          </a:prstGeom>
          <a:solidFill>
            <a:srgbClr val="444752"/>
          </a:solidFill>
          <a:ln/>
        </p:spPr>
      </p:sp>
      <p:sp>
        <p:nvSpPr>
          <p:cNvPr id="8" name="Text 5"/>
          <p:cNvSpPr/>
          <p:nvPr/>
        </p:nvSpPr>
        <p:spPr>
          <a:xfrm>
            <a:off x="10396180" y="2204680"/>
            <a:ext cx="3220998" cy="662226"/>
          </a:xfrm>
          <a:prstGeom prst="rect">
            <a:avLst/>
          </a:prstGeom>
          <a:noFill/>
          <a:ln/>
        </p:spPr>
        <p:txBody>
          <a:bodyPr wrap="square" lIns="0" tIns="0" rIns="0" bIns="0" rtlCol="0" anchor="t"/>
          <a:lstStyle/>
          <a:p>
            <a:pPr marL="0" indent="0">
              <a:lnSpc>
                <a:spcPts val="2600"/>
              </a:lnSpc>
              <a:buNone/>
            </a:pPr>
            <a:r>
              <a:rPr lang="en-US" sz="2050" dirty="0">
                <a:solidFill>
                  <a:srgbClr val="D6E5EF"/>
                </a:solidFill>
                <a:latin typeface="Lora" pitchFamily="34" charset="0"/>
                <a:ea typeface="Lora" pitchFamily="34" charset="-122"/>
                <a:cs typeface="Lora" pitchFamily="34" charset="-120"/>
              </a:rPr>
              <a:t>Accessible and User-Friendly</a:t>
            </a:r>
            <a:endParaRPr lang="en-US" sz="2050" dirty="0"/>
          </a:p>
        </p:txBody>
      </p:sp>
      <p:sp>
        <p:nvSpPr>
          <p:cNvPr id="9" name="Text 6"/>
          <p:cNvSpPr/>
          <p:nvPr/>
        </p:nvSpPr>
        <p:spPr>
          <a:xfrm>
            <a:off x="10396180" y="3001923"/>
            <a:ext cx="3220998" cy="1440656"/>
          </a:xfrm>
          <a:prstGeom prst="rect">
            <a:avLst/>
          </a:prstGeom>
          <a:noFill/>
          <a:ln/>
        </p:spPr>
        <p:txBody>
          <a:bodyPr wrap="square" lIns="0" tIns="0" rIns="0" bIns="0"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The system should be designed to be easily accessible and intuitive for voters, regardless of their technical expertise.</a:t>
            </a:r>
            <a:endParaRPr lang="en-US" sz="1750" dirty="0"/>
          </a:p>
        </p:txBody>
      </p:sp>
      <p:sp>
        <p:nvSpPr>
          <p:cNvPr id="10" name="Shape 7"/>
          <p:cNvSpPr/>
          <p:nvPr/>
        </p:nvSpPr>
        <p:spPr>
          <a:xfrm>
            <a:off x="6274594" y="4892873"/>
            <a:ext cx="3671292" cy="2357080"/>
          </a:xfrm>
          <a:prstGeom prst="roundRect">
            <a:avLst>
              <a:gd name="adj" fmla="val 1433"/>
            </a:avLst>
          </a:prstGeom>
          <a:solidFill>
            <a:srgbClr val="444752"/>
          </a:solidFill>
          <a:ln/>
        </p:spPr>
      </p:sp>
      <p:sp>
        <p:nvSpPr>
          <p:cNvPr id="11" name="Text 8"/>
          <p:cNvSpPr/>
          <p:nvPr/>
        </p:nvSpPr>
        <p:spPr>
          <a:xfrm>
            <a:off x="6499741" y="5118021"/>
            <a:ext cx="2649379" cy="331113"/>
          </a:xfrm>
          <a:prstGeom prst="rect">
            <a:avLst/>
          </a:prstGeom>
          <a:noFill/>
          <a:ln/>
        </p:spPr>
        <p:txBody>
          <a:bodyPr wrap="none" lIns="0" tIns="0" rIns="0" bIns="0" rtlCol="0" anchor="t"/>
          <a:lstStyle/>
          <a:p>
            <a:pPr marL="0" indent="0">
              <a:lnSpc>
                <a:spcPts val="2600"/>
              </a:lnSpc>
              <a:buNone/>
            </a:pPr>
            <a:r>
              <a:rPr lang="en-US" sz="2050" dirty="0">
                <a:solidFill>
                  <a:srgbClr val="D6E5EF"/>
                </a:solidFill>
                <a:latin typeface="Lora" pitchFamily="34" charset="0"/>
                <a:ea typeface="Lora" pitchFamily="34" charset="-122"/>
                <a:cs typeface="Lora" pitchFamily="34" charset="-120"/>
              </a:rPr>
              <a:t>Scalable and Efficient</a:t>
            </a:r>
            <a:endParaRPr lang="en-US" sz="2050" dirty="0"/>
          </a:p>
        </p:txBody>
      </p:sp>
      <p:sp>
        <p:nvSpPr>
          <p:cNvPr id="12" name="Text 9"/>
          <p:cNvSpPr/>
          <p:nvPr/>
        </p:nvSpPr>
        <p:spPr>
          <a:xfrm>
            <a:off x="6499741" y="5584150"/>
            <a:ext cx="3220998" cy="1440656"/>
          </a:xfrm>
          <a:prstGeom prst="rect">
            <a:avLst/>
          </a:prstGeom>
          <a:noFill/>
          <a:ln/>
        </p:spPr>
        <p:txBody>
          <a:bodyPr wrap="square" lIns="0" tIns="0" rIns="0" bIns="0"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The system should be capable of handling large-scale elections while maintaining low latency and high throughput.</a:t>
            </a:r>
            <a:endParaRPr lang="en-US" sz="1750" dirty="0"/>
          </a:p>
        </p:txBody>
      </p:sp>
      <p:sp>
        <p:nvSpPr>
          <p:cNvPr id="13" name="Shape 10"/>
          <p:cNvSpPr/>
          <p:nvPr/>
        </p:nvSpPr>
        <p:spPr>
          <a:xfrm>
            <a:off x="10171033" y="4892873"/>
            <a:ext cx="3671292" cy="2357080"/>
          </a:xfrm>
          <a:prstGeom prst="roundRect">
            <a:avLst>
              <a:gd name="adj" fmla="val 1433"/>
            </a:avLst>
          </a:prstGeom>
          <a:solidFill>
            <a:srgbClr val="444752"/>
          </a:solidFill>
          <a:ln/>
        </p:spPr>
      </p:sp>
      <p:sp>
        <p:nvSpPr>
          <p:cNvPr id="14" name="Text 11"/>
          <p:cNvSpPr/>
          <p:nvPr/>
        </p:nvSpPr>
        <p:spPr>
          <a:xfrm>
            <a:off x="10396180" y="5118021"/>
            <a:ext cx="2666048" cy="331113"/>
          </a:xfrm>
          <a:prstGeom prst="rect">
            <a:avLst/>
          </a:prstGeom>
          <a:noFill/>
          <a:ln/>
        </p:spPr>
        <p:txBody>
          <a:bodyPr wrap="none" lIns="0" tIns="0" rIns="0" bIns="0" rtlCol="0" anchor="t"/>
          <a:lstStyle/>
          <a:p>
            <a:pPr marL="0" indent="0">
              <a:lnSpc>
                <a:spcPts val="2600"/>
              </a:lnSpc>
              <a:buNone/>
            </a:pPr>
            <a:r>
              <a:rPr lang="en-US" sz="2050" dirty="0">
                <a:solidFill>
                  <a:srgbClr val="D6E5EF"/>
                </a:solidFill>
                <a:latin typeface="Lora" pitchFamily="34" charset="0"/>
                <a:ea typeface="Lora" pitchFamily="34" charset="-122"/>
                <a:cs typeface="Lora" pitchFamily="34" charset="-120"/>
              </a:rPr>
              <a:t>Widespread Adoption</a:t>
            </a:r>
            <a:endParaRPr lang="en-US" sz="2050" dirty="0"/>
          </a:p>
        </p:txBody>
      </p:sp>
      <p:sp>
        <p:nvSpPr>
          <p:cNvPr id="15" name="Text 12"/>
          <p:cNvSpPr/>
          <p:nvPr/>
        </p:nvSpPr>
        <p:spPr>
          <a:xfrm>
            <a:off x="10396180" y="5584150"/>
            <a:ext cx="3220998" cy="1440656"/>
          </a:xfrm>
          <a:prstGeom prst="rect">
            <a:avLst/>
          </a:prstGeom>
          <a:noFill/>
          <a:ln/>
        </p:spPr>
        <p:txBody>
          <a:bodyPr wrap="square" lIns="0" tIns="0" rIns="0" bIns="0" rtlCol="0" anchor="t"/>
          <a:lstStyle/>
          <a:p>
            <a:pPr marL="0" indent="0">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The goal is to create a blockchain voting solution that can be widely adopted and integrated into real-world electoral processes.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74594" y="717113"/>
            <a:ext cx="5298757" cy="662226"/>
          </a:xfrm>
          <a:prstGeom prst="rect">
            <a:avLst/>
          </a:prstGeom>
          <a:noFill/>
          <a:ln/>
        </p:spPr>
        <p:txBody>
          <a:bodyPr wrap="none" lIns="0" tIns="0" rIns="0" bIns="0" rtlCol="0" anchor="t"/>
          <a:lstStyle/>
          <a:p>
            <a:pPr marL="0" indent="0">
              <a:lnSpc>
                <a:spcPts val="5200"/>
              </a:lnSpc>
              <a:buNone/>
            </a:pPr>
            <a:r>
              <a:rPr lang="en-US" sz="4150" dirty="0">
                <a:solidFill>
                  <a:srgbClr val="F98AC7"/>
                </a:solidFill>
                <a:latin typeface="Lora" pitchFamily="34" charset="0"/>
                <a:ea typeface="Lora" pitchFamily="34" charset="-122"/>
                <a:cs typeface="Lora" pitchFamily="34" charset="-120"/>
              </a:rPr>
              <a:t>Problem Definition</a:t>
            </a:r>
            <a:endParaRPr lang="en-US" sz="4150" dirty="0"/>
          </a:p>
        </p:txBody>
      </p:sp>
      <p:pic>
        <p:nvPicPr>
          <p:cNvPr id="4" name="Image 1" descr="preencoded.png"/>
          <p:cNvPicPr>
            <a:picLocks noChangeAspect="1"/>
          </p:cNvPicPr>
          <p:nvPr/>
        </p:nvPicPr>
        <p:blipFill>
          <a:blip r:embed="rId4"/>
          <a:stretch>
            <a:fillRect/>
          </a:stretch>
        </p:blipFill>
        <p:spPr>
          <a:xfrm>
            <a:off x="6274594" y="1717119"/>
            <a:ext cx="1125974" cy="1996916"/>
          </a:xfrm>
          <a:prstGeom prst="rect">
            <a:avLst/>
          </a:prstGeom>
        </p:spPr>
      </p:pic>
      <p:sp>
        <p:nvSpPr>
          <p:cNvPr id="5" name="Text 1"/>
          <p:cNvSpPr/>
          <p:nvPr/>
        </p:nvSpPr>
        <p:spPr>
          <a:xfrm>
            <a:off x="7738348" y="1942267"/>
            <a:ext cx="2649379" cy="331113"/>
          </a:xfrm>
          <a:prstGeom prst="rect">
            <a:avLst/>
          </a:prstGeom>
          <a:noFill/>
          <a:ln/>
        </p:spPr>
        <p:txBody>
          <a:bodyPr wrap="none" lIns="0" tIns="0" rIns="0" bIns="0" rtlCol="0" anchor="t"/>
          <a:lstStyle/>
          <a:p>
            <a:pPr marL="0" indent="0" algn="l">
              <a:lnSpc>
                <a:spcPts val="2600"/>
              </a:lnSpc>
              <a:buNone/>
            </a:pPr>
            <a:r>
              <a:rPr lang="en-US" sz="2050" dirty="0">
                <a:solidFill>
                  <a:srgbClr val="D6E5EF"/>
                </a:solidFill>
                <a:latin typeface="Lora" pitchFamily="34" charset="0"/>
                <a:ea typeface="Lora" pitchFamily="34" charset="-122"/>
                <a:cs typeface="Lora" pitchFamily="34" charset="-120"/>
              </a:rPr>
              <a:t>Lack of Trust</a:t>
            </a:r>
            <a:endParaRPr lang="en-US" sz="2050" dirty="0"/>
          </a:p>
        </p:txBody>
      </p:sp>
      <p:sp>
        <p:nvSpPr>
          <p:cNvPr id="6" name="Text 2"/>
          <p:cNvSpPr/>
          <p:nvPr/>
        </p:nvSpPr>
        <p:spPr>
          <a:xfrm>
            <a:off x="7738348" y="2408396"/>
            <a:ext cx="6103858" cy="1080492"/>
          </a:xfrm>
          <a:prstGeom prst="rect">
            <a:avLst/>
          </a:prstGeom>
          <a:noFill/>
          <a:ln/>
        </p:spPr>
        <p:txBody>
          <a:bodyPr wrap="square" lIns="0" tIns="0" rIns="0" bIns="0" rtlCol="0" anchor="t"/>
          <a:lstStyle/>
          <a:p>
            <a:pPr marL="0" indent="0" algn="l">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Voters often express concerns about the security and transparency of traditional voting systems, undermining confidence in the electoral process.</a:t>
            </a:r>
            <a:endParaRPr lang="en-US" sz="1750" dirty="0"/>
          </a:p>
        </p:txBody>
      </p:sp>
      <p:pic>
        <p:nvPicPr>
          <p:cNvPr id="7" name="Image 2" descr="preencoded.png"/>
          <p:cNvPicPr>
            <a:picLocks noChangeAspect="1"/>
          </p:cNvPicPr>
          <p:nvPr/>
        </p:nvPicPr>
        <p:blipFill>
          <a:blip r:embed="rId5"/>
          <a:stretch>
            <a:fillRect/>
          </a:stretch>
        </p:blipFill>
        <p:spPr>
          <a:xfrm>
            <a:off x="6274594" y="3714036"/>
            <a:ext cx="1125974" cy="1996916"/>
          </a:xfrm>
          <a:prstGeom prst="rect">
            <a:avLst/>
          </a:prstGeom>
        </p:spPr>
      </p:pic>
      <p:sp>
        <p:nvSpPr>
          <p:cNvPr id="8" name="Text 3"/>
          <p:cNvSpPr/>
          <p:nvPr/>
        </p:nvSpPr>
        <p:spPr>
          <a:xfrm>
            <a:off x="7738348" y="3939183"/>
            <a:ext cx="2649379" cy="331113"/>
          </a:xfrm>
          <a:prstGeom prst="rect">
            <a:avLst/>
          </a:prstGeom>
          <a:noFill/>
          <a:ln/>
        </p:spPr>
        <p:txBody>
          <a:bodyPr wrap="none" lIns="0" tIns="0" rIns="0" bIns="0" rtlCol="0" anchor="t"/>
          <a:lstStyle/>
          <a:p>
            <a:pPr marL="0" indent="0" algn="l">
              <a:lnSpc>
                <a:spcPts val="2600"/>
              </a:lnSpc>
              <a:buNone/>
            </a:pPr>
            <a:r>
              <a:rPr lang="en-US" sz="2050" dirty="0">
                <a:solidFill>
                  <a:srgbClr val="D6E5EF"/>
                </a:solidFill>
                <a:latin typeface="Lora" pitchFamily="34" charset="0"/>
                <a:ea typeface="Lora" pitchFamily="34" charset="-122"/>
                <a:cs typeface="Lora" pitchFamily="34" charset="-120"/>
              </a:rPr>
              <a:t>Accessibility Barriers</a:t>
            </a:r>
            <a:endParaRPr lang="en-US" sz="2050" dirty="0"/>
          </a:p>
        </p:txBody>
      </p:sp>
      <p:sp>
        <p:nvSpPr>
          <p:cNvPr id="9" name="Text 4"/>
          <p:cNvSpPr/>
          <p:nvPr/>
        </p:nvSpPr>
        <p:spPr>
          <a:xfrm>
            <a:off x="7738348" y="4405313"/>
            <a:ext cx="6103858" cy="1080492"/>
          </a:xfrm>
          <a:prstGeom prst="rect">
            <a:avLst/>
          </a:prstGeom>
          <a:noFill/>
          <a:ln/>
        </p:spPr>
        <p:txBody>
          <a:bodyPr wrap="square" lIns="0" tIns="0" rIns="0" bIns="0" rtlCol="0" anchor="t"/>
          <a:lstStyle/>
          <a:p>
            <a:pPr marL="0" indent="0" algn="l">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Existing voting methods can be inaccessible or inconvenient for certain demographics, such as the elderly, disabled, or those in remote areas.</a:t>
            </a:r>
            <a:endParaRPr lang="en-US" sz="1750" dirty="0"/>
          </a:p>
        </p:txBody>
      </p:sp>
      <p:pic>
        <p:nvPicPr>
          <p:cNvPr id="10" name="Image 3" descr="preencoded.png"/>
          <p:cNvPicPr>
            <a:picLocks noChangeAspect="1"/>
          </p:cNvPicPr>
          <p:nvPr/>
        </p:nvPicPr>
        <p:blipFill>
          <a:blip r:embed="rId6"/>
          <a:stretch>
            <a:fillRect/>
          </a:stretch>
        </p:blipFill>
        <p:spPr>
          <a:xfrm>
            <a:off x="6274594" y="5710952"/>
            <a:ext cx="1125974" cy="1801535"/>
          </a:xfrm>
          <a:prstGeom prst="rect">
            <a:avLst/>
          </a:prstGeom>
        </p:spPr>
      </p:pic>
      <p:sp>
        <p:nvSpPr>
          <p:cNvPr id="11" name="Text 5"/>
          <p:cNvSpPr/>
          <p:nvPr/>
        </p:nvSpPr>
        <p:spPr>
          <a:xfrm>
            <a:off x="7738348" y="5936099"/>
            <a:ext cx="2649379" cy="331113"/>
          </a:xfrm>
          <a:prstGeom prst="rect">
            <a:avLst/>
          </a:prstGeom>
          <a:noFill/>
          <a:ln/>
        </p:spPr>
        <p:txBody>
          <a:bodyPr wrap="none" lIns="0" tIns="0" rIns="0" bIns="0" rtlCol="0" anchor="t"/>
          <a:lstStyle/>
          <a:p>
            <a:pPr marL="0" indent="0" algn="l">
              <a:lnSpc>
                <a:spcPts val="2600"/>
              </a:lnSpc>
              <a:buNone/>
            </a:pPr>
            <a:r>
              <a:rPr lang="en-US" sz="2050" dirty="0">
                <a:solidFill>
                  <a:srgbClr val="D6E5EF"/>
                </a:solidFill>
                <a:latin typeface="Lora" pitchFamily="34" charset="0"/>
                <a:ea typeface="Lora" pitchFamily="34" charset="-122"/>
                <a:cs typeface="Lora" pitchFamily="34" charset="-120"/>
              </a:rPr>
              <a:t>Inefficient Processes</a:t>
            </a:r>
            <a:endParaRPr lang="en-US" sz="2050" dirty="0"/>
          </a:p>
        </p:txBody>
      </p:sp>
      <p:sp>
        <p:nvSpPr>
          <p:cNvPr id="12" name="Text 6"/>
          <p:cNvSpPr/>
          <p:nvPr/>
        </p:nvSpPr>
        <p:spPr>
          <a:xfrm>
            <a:off x="7738348" y="6402229"/>
            <a:ext cx="6103858" cy="720328"/>
          </a:xfrm>
          <a:prstGeom prst="rect">
            <a:avLst/>
          </a:prstGeom>
          <a:noFill/>
          <a:ln/>
        </p:spPr>
        <p:txBody>
          <a:bodyPr wrap="square" lIns="0" tIns="0" rIns="0" bIns="0" rtlCol="0" anchor="t"/>
          <a:lstStyle/>
          <a:p>
            <a:pPr marL="0" indent="0" algn="l">
              <a:lnSpc>
                <a:spcPts val="2800"/>
              </a:lnSpc>
              <a:buNone/>
            </a:pPr>
            <a:r>
              <a:rPr lang="en-US" sz="1750" dirty="0">
                <a:solidFill>
                  <a:srgbClr val="D6E5EF"/>
                </a:solidFill>
                <a:latin typeface="Source Sans Pro" pitchFamily="34" charset="0"/>
                <a:ea typeface="Source Sans Pro" pitchFamily="34" charset="-122"/>
                <a:cs typeface="Source Sans Pro" pitchFamily="34" charset="-120"/>
              </a:rPr>
              <a:t>Outdated voting technologies and manual tallying processes can lead to delays, errors, and inefficiencies in the electoral process.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1862"/>
          </a:xfrm>
          <a:prstGeom prst="rect">
            <a:avLst/>
          </a:prstGeom>
        </p:spPr>
      </p:pic>
      <p:sp>
        <p:nvSpPr>
          <p:cNvPr id="3" name="Text 0"/>
          <p:cNvSpPr/>
          <p:nvPr/>
        </p:nvSpPr>
        <p:spPr>
          <a:xfrm>
            <a:off x="748665" y="588169"/>
            <a:ext cx="5444490" cy="629245"/>
          </a:xfrm>
          <a:prstGeom prst="rect">
            <a:avLst/>
          </a:prstGeom>
          <a:noFill/>
          <a:ln/>
        </p:spPr>
        <p:txBody>
          <a:bodyPr wrap="none" lIns="0" tIns="0" rIns="0" bIns="0" rtlCol="0" anchor="t"/>
          <a:lstStyle/>
          <a:p>
            <a:pPr marL="0" indent="0">
              <a:lnSpc>
                <a:spcPts val="4950"/>
              </a:lnSpc>
              <a:buNone/>
            </a:pPr>
            <a:r>
              <a:rPr lang="en-US" sz="3950" dirty="0">
                <a:solidFill>
                  <a:srgbClr val="F98AC7"/>
                </a:solidFill>
                <a:latin typeface="Lora" pitchFamily="34" charset="0"/>
                <a:ea typeface="Lora" pitchFamily="34" charset="-122"/>
                <a:cs typeface="Lora" pitchFamily="34" charset="-120"/>
              </a:rPr>
              <a:t>Proposed Methodology</a:t>
            </a:r>
            <a:endParaRPr lang="en-US" sz="3950" dirty="0"/>
          </a:p>
        </p:txBody>
      </p:sp>
      <p:sp>
        <p:nvSpPr>
          <p:cNvPr id="5" name="Text 1"/>
          <p:cNvSpPr/>
          <p:nvPr/>
        </p:nvSpPr>
        <p:spPr>
          <a:xfrm>
            <a:off x="748665" y="2286833"/>
            <a:ext cx="3622358" cy="314563"/>
          </a:xfrm>
          <a:prstGeom prst="rect">
            <a:avLst/>
          </a:prstGeom>
          <a:noFill/>
          <a:ln/>
        </p:spPr>
        <p:txBody>
          <a:bodyPr wrap="none" lIns="0" tIns="0" rIns="0" bIns="0" rtlCol="0" anchor="t"/>
          <a:lstStyle/>
          <a:p>
            <a:pPr marL="0" indent="0" algn="l">
              <a:lnSpc>
                <a:spcPts val="2450"/>
              </a:lnSpc>
              <a:buNone/>
            </a:pPr>
            <a:endParaRPr lang="en-US" sz="1950" dirty="0"/>
          </a:p>
        </p:txBody>
      </p:sp>
      <p:sp>
        <p:nvSpPr>
          <p:cNvPr id="6" name="Text 2"/>
          <p:cNvSpPr/>
          <p:nvPr/>
        </p:nvSpPr>
        <p:spPr>
          <a:xfrm>
            <a:off x="748665" y="2729746"/>
            <a:ext cx="3662839" cy="1369219"/>
          </a:xfrm>
          <a:prstGeom prst="rect">
            <a:avLst/>
          </a:prstGeom>
          <a:noFill/>
          <a:ln/>
        </p:spPr>
        <p:txBody>
          <a:bodyPr wrap="square" lIns="0" tIns="0" rIns="0" bIns="0" rtlCol="0" anchor="t"/>
          <a:lstStyle/>
          <a:p>
            <a:pPr marL="0" indent="0" algn="l">
              <a:lnSpc>
                <a:spcPts val="2650"/>
              </a:lnSpc>
              <a:buNone/>
            </a:pPr>
            <a:endParaRPr lang="en-US" sz="1650" dirty="0"/>
          </a:p>
        </p:txBody>
      </p:sp>
      <p:sp>
        <p:nvSpPr>
          <p:cNvPr id="8" name="Text 3"/>
          <p:cNvSpPr/>
          <p:nvPr/>
        </p:nvSpPr>
        <p:spPr>
          <a:xfrm>
            <a:off x="4732377" y="2286833"/>
            <a:ext cx="3104078" cy="314563"/>
          </a:xfrm>
          <a:prstGeom prst="rect">
            <a:avLst/>
          </a:prstGeom>
          <a:noFill/>
          <a:ln/>
        </p:spPr>
        <p:txBody>
          <a:bodyPr wrap="none" lIns="0" tIns="0" rIns="0" bIns="0" rtlCol="0" anchor="t"/>
          <a:lstStyle/>
          <a:p>
            <a:pPr marL="0" indent="0" algn="l">
              <a:lnSpc>
                <a:spcPts val="2450"/>
              </a:lnSpc>
              <a:buNone/>
            </a:pPr>
            <a:endParaRPr lang="en-US" sz="1950" dirty="0"/>
          </a:p>
        </p:txBody>
      </p:sp>
      <p:sp>
        <p:nvSpPr>
          <p:cNvPr id="9" name="Text 4"/>
          <p:cNvSpPr/>
          <p:nvPr/>
        </p:nvSpPr>
        <p:spPr>
          <a:xfrm>
            <a:off x="4732377" y="2729746"/>
            <a:ext cx="3662958" cy="1711523"/>
          </a:xfrm>
          <a:prstGeom prst="rect">
            <a:avLst/>
          </a:prstGeom>
          <a:noFill/>
          <a:ln/>
        </p:spPr>
        <p:txBody>
          <a:bodyPr wrap="square" lIns="0" tIns="0" rIns="0" bIns="0" rtlCol="0" anchor="t"/>
          <a:lstStyle/>
          <a:p>
            <a:pPr marL="0" indent="0" algn="l">
              <a:lnSpc>
                <a:spcPts val="2650"/>
              </a:lnSpc>
              <a:buNone/>
            </a:pPr>
            <a:endParaRPr lang="en-US" sz="1650" dirty="0"/>
          </a:p>
        </p:txBody>
      </p:sp>
      <p:sp>
        <p:nvSpPr>
          <p:cNvPr id="11" name="Text 5"/>
          <p:cNvSpPr/>
          <p:nvPr/>
        </p:nvSpPr>
        <p:spPr>
          <a:xfrm>
            <a:off x="748665" y="5831562"/>
            <a:ext cx="3071098" cy="314563"/>
          </a:xfrm>
          <a:prstGeom prst="rect">
            <a:avLst/>
          </a:prstGeom>
          <a:noFill/>
          <a:ln/>
        </p:spPr>
        <p:txBody>
          <a:bodyPr wrap="none" lIns="0" tIns="0" rIns="0" bIns="0" rtlCol="0" anchor="t"/>
          <a:lstStyle/>
          <a:p>
            <a:pPr marL="0" indent="0" algn="l">
              <a:lnSpc>
                <a:spcPts val="2450"/>
              </a:lnSpc>
              <a:buNone/>
            </a:pPr>
            <a:endParaRPr lang="en-US" sz="1950" dirty="0"/>
          </a:p>
        </p:txBody>
      </p:sp>
      <p:sp>
        <p:nvSpPr>
          <p:cNvPr id="12" name="Text 6"/>
          <p:cNvSpPr/>
          <p:nvPr/>
        </p:nvSpPr>
        <p:spPr>
          <a:xfrm>
            <a:off x="748665" y="6274475"/>
            <a:ext cx="3662839" cy="1369219"/>
          </a:xfrm>
          <a:prstGeom prst="rect">
            <a:avLst/>
          </a:prstGeom>
          <a:noFill/>
          <a:ln/>
        </p:spPr>
        <p:txBody>
          <a:bodyPr wrap="square" lIns="0" tIns="0" rIns="0" bIns="0" rtlCol="0" anchor="t"/>
          <a:lstStyle/>
          <a:p>
            <a:pPr marL="0" indent="0" algn="l">
              <a:lnSpc>
                <a:spcPts val="2650"/>
              </a:lnSpc>
              <a:buNone/>
            </a:pPr>
            <a:endParaRPr lang="en-US" sz="1650" dirty="0"/>
          </a:p>
        </p:txBody>
      </p:sp>
      <p:sp>
        <p:nvSpPr>
          <p:cNvPr id="14" name="Text 7"/>
          <p:cNvSpPr/>
          <p:nvPr/>
        </p:nvSpPr>
        <p:spPr>
          <a:xfrm>
            <a:off x="4732377" y="5831562"/>
            <a:ext cx="2675096" cy="314563"/>
          </a:xfrm>
          <a:prstGeom prst="rect">
            <a:avLst/>
          </a:prstGeom>
          <a:noFill/>
          <a:ln/>
        </p:spPr>
        <p:txBody>
          <a:bodyPr wrap="none" lIns="0" tIns="0" rIns="0" bIns="0" rtlCol="0" anchor="t"/>
          <a:lstStyle/>
          <a:p>
            <a:pPr marL="0" indent="0" algn="l">
              <a:lnSpc>
                <a:spcPts val="2450"/>
              </a:lnSpc>
              <a:buNone/>
            </a:pPr>
            <a:endParaRPr lang="en-US" sz="1950" dirty="0"/>
          </a:p>
        </p:txBody>
      </p:sp>
      <p:sp>
        <p:nvSpPr>
          <p:cNvPr id="15" name="Text 8"/>
          <p:cNvSpPr/>
          <p:nvPr/>
        </p:nvSpPr>
        <p:spPr>
          <a:xfrm>
            <a:off x="4732377" y="6274475"/>
            <a:ext cx="3662958" cy="1369219"/>
          </a:xfrm>
          <a:prstGeom prst="rect">
            <a:avLst/>
          </a:prstGeom>
          <a:noFill/>
          <a:ln/>
        </p:spPr>
        <p:txBody>
          <a:bodyPr wrap="square" lIns="0" tIns="0" rIns="0" bIns="0" rtlCol="0" anchor="t"/>
          <a:lstStyle/>
          <a:p>
            <a:pPr marL="0" indent="0" algn="l">
              <a:lnSpc>
                <a:spcPts val="2650"/>
              </a:lnSpc>
              <a:buNone/>
            </a:pPr>
            <a:endParaRPr lang="en-US" sz="1650" dirty="0"/>
          </a:p>
        </p:txBody>
      </p:sp>
      <p:pic>
        <p:nvPicPr>
          <p:cNvPr id="16" name="Image 32">
            <a:extLst>
              <a:ext uri="{FF2B5EF4-FFF2-40B4-BE49-F238E27FC236}">
                <a16:creationId xmlns:a16="http://schemas.microsoft.com/office/drawing/2014/main" id="{ABED1A9D-6EC7-4E1C-57A9-849F094E1FF2}"/>
              </a:ext>
            </a:extLst>
          </p:cNvPr>
          <p:cNvPicPr>
            <a:picLocks/>
          </p:cNvPicPr>
          <p:nvPr/>
        </p:nvPicPr>
        <p:blipFill>
          <a:blip r:embed="rId4" cstate="print"/>
          <a:stretch>
            <a:fillRect/>
          </a:stretch>
        </p:blipFill>
        <p:spPr>
          <a:xfrm>
            <a:off x="942386" y="2729746"/>
            <a:ext cx="7547841" cy="4337299"/>
          </a:xfrm>
          <a:prstGeom prst="rect">
            <a:avLst/>
          </a:prstGeom>
        </p:spPr>
      </p:pic>
      <p:cxnSp>
        <p:nvCxnSpPr>
          <p:cNvPr id="18" name="Straight Arrow Connector 17">
            <a:extLst>
              <a:ext uri="{FF2B5EF4-FFF2-40B4-BE49-F238E27FC236}">
                <a16:creationId xmlns:a16="http://schemas.microsoft.com/office/drawing/2014/main" id="{CC2277AB-1CB0-207D-8CBD-3AA43BB25906}"/>
              </a:ext>
            </a:extLst>
          </p:cNvPr>
          <p:cNvCxnSpPr/>
          <p:nvPr/>
        </p:nvCxnSpPr>
        <p:spPr>
          <a:xfrm>
            <a:off x="7549376" y="5207620"/>
            <a:ext cx="0" cy="1066855"/>
          </a:xfrm>
          <a:prstGeom prst="straightConnector1">
            <a:avLst/>
          </a:prstGeom>
          <a:ln>
            <a:headEnd type="triangle"/>
            <a:tailEnd type="triangle"/>
          </a:ln>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7614F72-DF94-FF87-BF3F-C27351A2534F}"/>
              </a:ext>
            </a:extLst>
          </p:cNvPr>
          <p:cNvSpPr txBox="1"/>
          <p:nvPr/>
        </p:nvSpPr>
        <p:spPr>
          <a:xfrm>
            <a:off x="657921" y="918184"/>
            <a:ext cx="12277493" cy="2208297"/>
          </a:xfrm>
          <a:prstGeom prst="rect">
            <a:avLst/>
          </a:prstGeom>
          <a:noFill/>
        </p:spPr>
        <p:txBody>
          <a:bodyPr wrap="square">
            <a:spAutoFit/>
          </a:bodyPr>
          <a:lstStyle/>
          <a:p>
            <a:pPr algn="l" rtl="0" eaLnBrk="1" latinLnBrk="0" hangingPunct="1">
              <a:buClrTx/>
              <a:buSzPts val="2400"/>
            </a:pPr>
            <a:r>
              <a:rPr lang="en-IN" sz="4150" dirty="0">
                <a:solidFill>
                  <a:srgbClr val="F98AC7"/>
                </a:solidFill>
                <a:latin typeface="Lora" pitchFamily="34" charset="0"/>
              </a:rPr>
              <a:t>Requirement Analysis</a:t>
            </a:r>
          </a:p>
          <a:p>
            <a:pPr marL="0" algn="l" rtl="0" eaLnBrk="1" latinLnBrk="0" hangingPunct="1"/>
            <a:r>
              <a:rPr lang="en-IN" sz="2050" dirty="0">
                <a:solidFill>
                  <a:srgbClr val="D6E5EF"/>
                </a:solidFill>
                <a:latin typeface="Lora" pitchFamily="34" charset="0"/>
              </a:rPr>
              <a:t>	</a:t>
            </a:r>
            <a:r>
              <a:rPr lang="en-IN" sz="2400" b="1" dirty="0">
                <a:solidFill>
                  <a:srgbClr val="D6E5EF"/>
                </a:solidFill>
                <a:latin typeface="Source Sans Pro" panose="020B0503030403020204" pitchFamily="34" charset="0"/>
                <a:ea typeface="Source Sans Pro" panose="020B0503030403020204" pitchFamily="34" charset="0"/>
              </a:rPr>
              <a:t>Technology Selection: </a:t>
            </a:r>
            <a:r>
              <a:rPr lang="en-IN" sz="2400" dirty="0">
                <a:solidFill>
                  <a:srgbClr val="D6E5EF"/>
                </a:solidFill>
                <a:latin typeface="Source Sans Pro" panose="020B0503030403020204" pitchFamily="34" charset="0"/>
                <a:ea typeface="Source Sans Pro" panose="020B0503030403020204" pitchFamily="34" charset="0"/>
              </a:rPr>
              <a:t>Choose appropriate tools and frameworks such as:</a:t>
            </a:r>
          </a:p>
          <a:p>
            <a:pPr marL="1261872" indent="-347472" algn="l" rtl="0" eaLnBrk="1" latinLnBrk="0" hangingPunct="1"/>
            <a:r>
              <a:rPr lang="en-IN" sz="2400" dirty="0">
                <a:solidFill>
                  <a:srgbClr val="D6E5EF"/>
                </a:solidFill>
                <a:latin typeface="Source Sans Pro" panose="020B0503030403020204" pitchFamily="34" charset="0"/>
                <a:ea typeface="Source Sans Pro" panose="020B0503030403020204" pitchFamily="34" charset="0"/>
              </a:rPr>
              <a:t>Cryptographic algorithms (e.g., SHA-256)</a:t>
            </a:r>
          </a:p>
          <a:p>
            <a:pPr marL="1261872" indent="-347472" algn="l" rtl="0" eaLnBrk="1" latinLnBrk="0" hangingPunct="1"/>
            <a:r>
              <a:rPr lang="en-IN" sz="2400" dirty="0">
                <a:solidFill>
                  <a:srgbClr val="D6E5EF"/>
                </a:solidFill>
                <a:latin typeface="Source Sans Pro" panose="020B0503030403020204" pitchFamily="34" charset="0"/>
                <a:ea typeface="Source Sans Pro" panose="020B0503030403020204" pitchFamily="34" charset="0"/>
              </a:rPr>
              <a:t>Face recognition libraries (e.g., OpenCV, </a:t>
            </a:r>
            <a:r>
              <a:rPr lang="en-IN" sz="2400" dirty="0" err="1">
                <a:solidFill>
                  <a:srgbClr val="D6E5EF"/>
                </a:solidFill>
                <a:latin typeface="Source Sans Pro" panose="020B0503030403020204" pitchFamily="34" charset="0"/>
                <a:ea typeface="Source Sans Pro" panose="020B0503030403020204" pitchFamily="34" charset="0"/>
              </a:rPr>
              <a:t>Dlib</a:t>
            </a:r>
            <a:r>
              <a:rPr lang="en-IN" sz="2400" dirty="0">
                <a:solidFill>
                  <a:srgbClr val="D6E5EF"/>
                </a:solidFill>
                <a:latin typeface="Source Sans Pro" panose="020B0503030403020204" pitchFamily="34" charset="0"/>
                <a:ea typeface="Source Sans Pro" panose="020B0503030403020204" pitchFamily="34" charset="0"/>
              </a:rPr>
              <a:t>)</a:t>
            </a:r>
          </a:p>
          <a:p>
            <a:pPr marL="1261872" indent="-347472" algn="l" rtl="0" eaLnBrk="1" latinLnBrk="0" hangingPunct="1"/>
            <a:r>
              <a:rPr lang="en-IN" sz="2400" dirty="0">
                <a:solidFill>
                  <a:srgbClr val="D6E5EF"/>
                </a:solidFill>
                <a:latin typeface="Source Sans Pro" panose="020B0503030403020204" pitchFamily="34" charset="0"/>
                <a:ea typeface="Source Sans Pro" panose="020B0503030403020204" pitchFamily="34" charset="0"/>
              </a:rPr>
              <a:t>Voice interaction tools (e.g., Google Speech-to-Text API).</a:t>
            </a:r>
          </a:p>
        </p:txBody>
      </p:sp>
      <p:sp>
        <p:nvSpPr>
          <p:cNvPr id="5" name="TextBox 4">
            <a:extLst>
              <a:ext uri="{FF2B5EF4-FFF2-40B4-BE49-F238E27FC236}">
                <a16:creationId xmlns:a16="http://schemas.microsoft.com/office/drawing/2014/main" id="{39C51676-1EC5-5F96-B72A-3A6D5C4A47B0}"/>
              </a:ext>
            </a:extLst>
          </p:cNvPr>
          <p:cNvSpPr txBox="1"/>
          <p:nvPr/>
        </p:nvSpPr>
        <p:spPr>
          <a:xfrm>
            <a:off x="802887" y="3724487"/>
            <a:ext cx="13626791" cy="2577629"/>
          </a:xfrm>
          <a:prstGeom prst="rect">
            <a:avLst/>
          </a:prstGeom>
          <a:noFill/>
        </p:spPr>
        <p:txBody>
          <a:bodyPr wrap="square">
            <a:spAutoFit/>
          </a:bodyPr>
          <a:lstStyle/>
          <a:p>
            <a:pPr marL="0" algn="l" rtl="0" eaLnBrk="1" latinLnBrk="0" hangingPunct="1"/>
            <a:r>
              <a:rPr lang="en-IN" sz="4150" dirty="0">
                <a:solidFill>
                  <a:srgbClr val="F98AC7"/>
                </a:solidFill>
                <a:latin typeface="Lora" pitchFamily="34" charset="0"/>
              </a:rPr>
              <a:t>Modules Identification:</a:t>
            </a:r>
          </a:p>
          <a:p>
            <a:pPr marL="804672" indent="-347472" algn="l" rtl="0" eaLnBrk="1" latinLnBrk="0" hangingPunct="1"/>
            <a:r>
              <a:rPr lang="en-IN" sz="2400" b="1" dirty="0">
                <a:solidFill>
                  <a:srgbClr val="D6E5EF"/>
                </a:solidFill>
                <a:latin typeface="Source Sans Pro" panose="020B0503030403020204" pitchFamily="34" charset="0"/>
                <a:ea typeface="Source Sans Pro" panose="020B0503030403020204" pitchFamily="34" charset="0"/>
              </a:rPr>
              <a:t>User Authentication Module: </a:t>
            </a:r>
            <a:r>
              <a:rPr lang="en-IN" sz="2400" dirty="0">
                <a:solidFill>
                  <a:srgbClr val="D6E5EF"/>
                </a:solidFill>
                <a:latin typeface="Source Sans Pro" panose="020B0503030403020204" pitchFamily="34" charset="0"/>
                <a:ea typeface="Source Sans Pro" panose="020B0503030403020204" pitchFamily="34" charset="0"/>
              </a:rPr>
              <a:t>Face recognition and Aadhaar credential verification.</a:t>
            </a:r>
          </a:p>
          <a:p>
            <a:pPr marL="804672" indent="-347472" algn="l" rtl="0" eaLnBrk="1" latinLnBrk="0" hangingPunct="1"/>
            <a:r>
              <a:rPr lang="en-IN" sz="2400" b="1" dirty="0">
                <a:solidFill>
                  <a:srgbClr val="D6E5EF"/>
                </a:solidFill>
                <a:latin typeface="Source Sans Pro" panose="020B0503030403020204" pitchFamily="34" charset="0"/>
                <a:ea typeface="Source Sans Pro" panose="020B0503030403020204" pitchFamily="34" charset="0"/>
              </a:rPr>
              <a:t>Voting Module: </a:t>
            </a:r>
            <a:r>
              <a:rPr lang="en-IN" sz="2400" dirty="0">
                <a:solidFill>
                  <a:srgbClr val="D6E5EF"/>
                </a:solidFill>
                <a:latin typeface="Source Sans Pro" panose="020B0503030403020204" pitchFamily="34" charset="0"/>
                <a:ea typeface="Source Sans Pro" panose="020B0503030403020204" pitchFamily="34" charset="0"/>
              </a:rPr>
              <a:t>Interface for casting a vote.</a:t>
            </a:r>
          </a:p>
          <a:p>
            <a:pPr marL="804672" indent="-347472" algn="l" rtl="0" eaLnBrk="1" latinLnBrk="0" hangingPunct="1"/>
            <a:r>
              <a:rPr lang="en-IN" sz="2400" b="1" dirty="0">
                <a:solidFill>
                  <a:srgbClr val="D6E5EF"/>
                </a:solidFill>
                <a:latin typeface="Source Sans Pro" panose="020B0503030403020204" pitchFamily="34" charset="0"/>
                <a:ea typeface="Source Sans Pro" panose="020B0503030403020204" pitchFamily="34" charset="0"/>
              </a:rPr>
              <a:t>Blockchain Module: </a:t>
            </a:r>
            <a:r>
              <a:rPr lang="en-IN" sz="2400" dirty="0">
                <a:solidFill>
                  <a:srgbClr val="D6E5EF"/>
                </a:solidFill>
                <a:latin typeface="Source Sans Pro" panose="020B0503030403020204" pitchFamily="34" charset="0"/>
                <a:ea typeface="Source Sans Pro" panose="020B0503030403020204" pitchFamily="34" charset="0"/>
              </a:rPr>
              <a:t>Secure storage of votes with hashing algorithms.</a:t>
            </a:r>
          </a:p>
          <a:p>
            <a:pPr marL="804672" indent="-347472" algn="l" rtl="0" eaLnBrk="1" latinLnBrk="0" hangingPunct="1"/>
            <a:r>
              <a:rPr lang="en-IN" sz="2400" b="1" dirty="0">
                <a:solidFill>
                  <a:srgbClr val="D6E5EF"/>
                </a:solidFill>
                <a:latin typeface="Source Sans Pro" panose="020B0503030403020204" pitchFamily="34" charset="0"/>
                <a:ea typeface="Source Sans Pro" panose="020B0503030403020204" pitchFamily="34" charset="0"/>
              </a:rPr>
              <a:t>Result Analysis Module: </a:t>
            </a:r>
            <a:r>
              <a:rPr lang="en-IN" sz="2400" dirty="0">
                <a:solidFill>
                  <a:srgbClr val="D6E5EF"/>
                </a:solidFill>
                <a:latin typeface="Source Sans Pro" panose="020B0503030403020204" pitchFamily="34" charset="0"/>
                <a:ea typeface="Source Sans Pro" panose="020B0503030403020204" pitchFamily="34" charset="0"/>
              </a:rPr>
              <a:t>Analytical charts for real-time results.</a:t>
            </a:r>
          </a:p>
          <a:p>
            <a:pPr marL="804672" indent="-347472" algn="l" rtl="0" eaLnBrk="1" latinLnBrk="0" hangingPunct="1"/>
            <a:r>
              <a:rPr lang="en-IN" sz="2400" b="1" dirty="0">
                <a:solidFill>
                  <a:srgbClr val="D6E5EF"/>
                </a:solidFill>
                <a:latin typeface="Source Sans Pro" panose="020B0503030403020204" pitchFamily="34" charset="0"/>
                <a:ea typeface="Source Sans Pro" panose="020B0503030403020204" pitchFamily="34" charset="0"/>
              </a:rPr>
              <a:t>Voice Command Module: </a:t>
            </a:r>
            <a:r>
              <a:rPr lang="en-IN" sz="2400" dirty="0">
                <a:solidFill>
                  <a:srgbClr val="D6E5EF"/>
                </a:solidFill>
                <a:latin typeface="Source Sans Pro" panose="020B0503030403020204" pitchFamily="34" charset="0"/>
                <a:ea typeface="Source Sans Pro" panose="020B0503030403020204" pitchFamily="34" charset="0"/>
              </a:rPr>
              <a:t>Enable user navigation through voice interaction.</a:t>
            </a:r>
          </a:p>
        </p:txBody>
      </p:sp>
    </p:spTree>
    <p:extLst>
      <p:ext uri="{BB962C8B-B14F-4D97-AF65-F5344CB8AC3E}">
        <p14:creationId xmlns:p14="http://schemas.microsoft.com/office/powerpoint/2010/main" val="10799870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174</TotalTime>
  <Words>676</Words>
  <Application>Microsoft Office PowerPoint</Application>
  <PresentationFormat>Custom</PresentationFormat>
  <Paragraphs>71</Paragraphs>
  <Slides>19</Slides>
  <Notes>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Wingdings</vt:lpstr>
      <vt:lpstr>Times New Roman</vt:lpstr>
      <vt:lpstr>Source Sans Pro</vt:lpstr>
      <vt:lpstr>Arial</vt:lpstr>
      <vt:lpstr>Lora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bibimariyamkaladagi2023 bibimariyamkaladagi2023</cp:lastModifiedBy>
  <cp:revision>4</cp:revision>
  <dcterms:created xsi:type="dcterms:W3CDTF">2024-10-01T16:44:10Z</dcterms:created>
  <dcterms:modified xsi:type="dcterms:W3CDTF">2025-10-02T12:14:46Z</dcterms:modified>
</cp:coreProperties>
</file>